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0" r:id="rId2"/>
    <p:sldId id="298" r:id="rId3"/>
    <p:sldId id="264" r:id="rId4"/>
    <p:sldId id="259" r:id="rId5"/>
    <p:sldId id="285" r:id="rId6"/>
    <p:sldId id="286" r:id="rId7"/>
    <p:sldId id="27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</p:sldIdLst>
  <p:sldSz cx="12192000" cy="6858000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Trajan Pro" panose="02020502050506020301" charset="0"/>
      <p:regular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4" id="{4AA0D821-84E8-4B6A-83A8-E677FA53D54C}">
          <p14:sldIdLst>
            <p14:sldId id="300"/>
          </p14:sldIdLst>
        </p14:section>
        <p14:section name="Summary Section" id="{C1258C28-4B0A-4386-8707-E56BAE6B4451}">
          <p14:sldIdLst>
            <p14:sldId id="298"/>
          </p14:sldIdLst>
        </p14:section>
        <p14:section name="Section 1" id="{E930DB8E-F3AC-4713-8F89-3A73829110F6}">
          <p14:sldIdLst>
            <p14:sldId id="264"/>
            <p14:sldId id="259"/>
            <p14:sldId id="285"/>
            <p14:sldId id="286"/>
          </p14:sldIdLst>
        </p14:section>
        <p14:section name="Section 2" id="{5B4C1F90-FDE1-412A-95CF-4E099B3471D0}">
          <p14:sldIdLst>
            <p14:sldId id="275"/>
            <p14:sldId id="287"/>
            <p14:sldId id="288"/>
          </p14:sldIdLst>
        </p14:section>
        <p14:section name="Section 3" id="{1742F91B-4F3D-424E-A3F0-A82E1C0CA3C5}">
          <p14:sldIdLst>
            <p14:sldId id="289"/>
            <p14:sldId id="290"/>
            <p14:sldId id="291"/>
          </p14:sldIdLst>
        </p14:section>
        <p14:section name="Section 4" id="{C2C9A6E1-28D5-42AA-81D2-84915E02294A}">
          <p14:sldIdLst>
            <p14:sldId id="292"/>
            <p14:sldId id="293"/>
            <p14:sldId id="294"/>
          </p14:sldIdLst>
        </p14:section>
        <p14:section name="Section 5" id="{2409BE20-7F6F-4674-B0AA-3E9FCC482D69}">
          <p14:sldIdLst>
            <p14:sldId id="295"/>
            <p14:sldId id="296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A66"/>
    <a:srgbClr val="50656C"/>
    <a:srgbClr val="131F24"/>
    <a:srgbClr val="364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762" autoAdjust="0"/>
  </p:normalViewPr>
  <p:slideViewPr>
    <p:cSldViewPr snapToGrid="0" showGuides="1">
      <p:cViewPr varScale="1">
        <p:scale>
          <a:sx n="80" d="100"/>
          <a:sy n="80" d="100"/>
        </p:scale>
        <p:origin x="7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CDDFC-50D8-41F4-B6B5-C15DAA05C9CA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2130-8B0C-4BD6-B48F-43CE57BB0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7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2130-8B0C-4BD6-B48F-43CE57BB06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5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420E-C79E-0EFC-196B-21865730D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60B99-4EA4-2529-46F0-7ACD9DEC2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0753-9CC1-C9E2-09EF-81527387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194F-7275-F92A-2222-5A1696F3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B3184-5A5C-AF8A-DA5A-537219D6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56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B302-5E29-613A-13B0-5C187659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6C3B5-6E7A-D762-20D5-6B2688B95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E0D94-3819-66E3-1B56-D47F3DC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49E34-729A-98CD-11AD-DD505360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D006-81A7-B9CE-39AD-09455CC9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6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0E3D1-454D-207C-C397-62BF6BDB2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507EE-A949-B3DD-15F0-5ADD4FB8F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EEBA-7494-5D38-1146-FD8545B1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09891-ADE3-AB53-F8E2-40AE8C81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148F-19DA-3E4C-EB02-33FF1B3E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58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E534-D5B4-EE27-45F2-9B10A172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ED48-D27F-8086-A5A5-12B28B56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7ADCC-8481-4EB4-4E60-79F56697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8EA4-14B0-A4CE-EA9E-077C8EBF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FC2C-0051-D2E6-9ED3-60B27D5E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6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2CE7-97C1-731E-A1B0-FC240476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EF154-D672-AD4B-F136-C9804E0E4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6E2B-C6DC-F436-3CD5-B72BD999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245E-E48D-AB06-0B48-C29963AB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E620C-CE61-C0CC-A977-92910148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31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8E47-A70F-B73B-DBC8-FAEBB0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F0213-F378-23B5-ECEF-A4EFE6BC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215FC-DF0C-720A-B909-00476CD3D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FB143-7CC0-02F1-CB7B-E8116464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2415E-0D23-AD97-47D4-0D9B79F9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305D4-3664-04ED-0444-9C0F73D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05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BD24-10BC-10C2-2A55-A8BBDB44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8F126-CFA4-69A5-2861-24B700540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18E5C-F514-8512-A224-6C284D70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6E704-AE80-92D8-590A-61C241EB0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76A4F-6F0A-AFC7-29E4-79150F0A4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EC07C-75B2-5940-0475-A2A5C732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C7D46-A008-DC13-E484-3602B276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EA0AE-624A-D24B-FD85-54A459FE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08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4808-C569-1B3E-6844-FA13581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93267-D86E-3862-FEC7-F6A60E23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A578A-5DF0-992E-DBC8-2CC34942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954F0-F017-7A2D-A887-D489A0CF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69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CC2C6-6BC8-A3C3-52F1-C979428C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EC293-4C3E-3F2E-F5B7-14CEAC33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260D5-622F-3C2F-FEFF-2A6E99B7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82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9F34-D9CA-6299-E1C3-8D9397C2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0B29-2478-1312-2B82-D276F311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4B84C-8C29-3D7B-4098-4F44D9097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AACAE-AAD6-35CC-AD81-247479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84F6E-5FB0-0D0E-0D1C-EC537945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1810C-6C81-2D7F-3437-E3F1736C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46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2910-FF64-C994-E41E-7E113C7D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6C20F-9ADE-8299-5697-8A2F742DC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12A57-36B9-FE72-4566-59B2B69A2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A513F-34D4-CE8B-29F8-5778EDD3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E82EF-3EBF-B9FC-C1A1-7B6AD802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F77D0-1549-D1AD-B97F-0E02EE18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79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B2A31-8241-068A-C057-6C7552A7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868C7-E268-26EF-FCF8-AE7B8AC5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34A9-6820-26CB-8A14-2D3F1CB9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E6C-2E28-44D1-9941-225C923D3C72}" type="datetimeFigureOut">
              <a:rPr lang="en-AU" smtClean="0"/>
              <a:t>29/05/2024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8BA6-CA5F-B8A0-6BF0-E6772B2C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DF3-7A35-284B-B7F7-EE1A7FF2A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BB82-ADEE-4B4C-B663-C6E1DDC0E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03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oanna.lekea@hafa.haf.g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A54CFE-712E-EB75-9728-EA5F6A9DCD19}"/>
              </a:ext>
            </a:extLst>
          </p:cNvPr>
          <p:cNvSpPr/>
          <p:nvPr/>
        </p:nvSpPr>
        <p:spPr>
          <a:xfrm>
            <a:off x="9912622" y="4247198"/>
            <a:ext cx="2763842" cy="2887980"/>
          </a:xfrm>
          <a:prstGeom prst="ellipse">
            <a:avLst/>
          </a:prstGeom>
          <a:solidFill>
            <a:srgbClr val="50656C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B7FE0A-CE9C-F54E-40BE-8CB9F9163BB6}"/>
              </a:ext>
            </a:extLst>
          </p:cNvPr>
          <p:cNvSpPr txBox="1"/>
          <p:nvPr/>
        </p:nvSpPr>
        <p:spPr>
          <a:xfrm>
            <a:off x="396846" y="1742999"/>
            <a:ext cx="10348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Flying into the Future: Technology Trends and Research at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Hellenic Air Force Academy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25B616-208E-FF33-E570-EEA6DD09CCBB}"/>
              </a:ext>
            </a:extLst>
          </p:cNvPr>
          <p:cNvCxnSpPr>
            <a:cxnSpLocks/>
          </p:cNvCxnSpPr>
          <p:nvPr/>
        </p:nvCxnSpPr>
        <p:spPr>
          <a:xfrm>
            <a:off x="2113893" y="2900513"/>
            <a:ext cx="7157993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93E6AF-2FFC-2B12-5A4E-8C108A1C634C}"/>
              </a:ext>
            </a:extLst>
          </p:cNvPr>
          <p:cNvCxnSpPr>
            <a:cxnSpLocks/>
          </p:cNvCxnSpPr>
          <p:nvPr/>
        </p:nvCxnSpPr>
        <p:spPr>
          <a:xfrm>
            <a:off x="2113893" y="3908133"/>
            <a:ext cx="7157993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C421441-DDAD-C282-502B-1E7BC8F1575D}"/>
              </a:ext>
            </a:extLst>
          </p:cNvPr>
          <p:cNvGrpSpPr/>
          <p:nvPr/>
        </p:nvGrpSpPr>
        <p:grpSpPr>
          <a:xfrm>
            <a:off x="142550" y="4519199"/>
            <a:ext cx="6105997" cy="1917394"/>
            <a:chOff x="142550" y="3638136"/>
            <a:chExt cx="6105997" cy="1917394"/>
          </a:xfrm>
        </p:grpSpPr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AB1E055A-30B1-B6B7-F5FE-B99F16B90B00}"/>
                </a:ext>
              </a:extLst>
            </p:cNvPr>
            <p:cNvSpPr txBox="1">
              <a:spLocks/>
            </p:cNvSpPr>
            <p:nvPr/>
          </p:nvSpPr>
          <p:spPr>
            <a:xfrm>
              <a:off x="142550" y="3638136"/>
              <a:ext cx="6105997" cy="13770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200" kern="1200" cap="none" spc="0" baseline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2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2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None/>
                <a:tabLst>
                  <a:tab pos="1143000" algn="l"/>
                </a:tabLst>
                <a:defRPr sz="2000" kern="12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18E9F"/>
                </a:buClr>
                <a:buSzTx/>
                <a:buFont typeface="Wingdings 2" pitchFamily="18" charset="2"/>
                <a:buNone/>
                <a:tabLst>
                  <a:tab pos="1143000" algn="l"/>
                </a:tabLst>
                <a:defRPr/>
              </a:pP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</a:b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18E9F"/>
                </a:buClr>
                <a:buSzTx/>
                <a:buFont typeface="Wingdings 2" pitchFamily="18" charset="2"/>
                <a:buNone/>
                <a:tabLst>
                  <a:tab pos="11430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Hellenic Air Force Academy 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18E9F"/>
                </a:buClr>
                <a:buSzTx/>
                <a:buFont typeface="Wingdings 2" pitchFamily="18" charset="2"/>
                <a:buNone/>
                <a:tabLst>
                  <a:tab pos="11430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Department  of  Aeronautical  Sciences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18E9F"/>
                </a:buClr>
                <a:buSzTx/>
                <a:buFont typeface="Wingdings 2" pitchFamily="18" charset="2"/>
                <a:buNone/>
                <a:tabLst>
                  <a:tab pos="1143000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Division of Leadership-Command, Humanities, and Physiology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FF84F6-65A0-5EE5-0334-67C017169AF9}"/>
                </a:ext>
              </a:extLst>
            </p:cNvPr>
            <p:cNvSpPr txBox="1"/>
            <p:nvPr/>
          </p:nvSpPr>
          <p:spPr>
            <a:xfrm>
              <a:off x="717679" y="5116568"/>
              <a:ext cx="3289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ioanna.lekea@hafa.haf.gr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50" name="Graphic 49" descr="Envelope with solid fill">
              <a:extLst>
                <a:ext uri="{FF2B5EF4-FFF2-40B4-BE49-F238E27FC236}">
                  <a16:creationId xmlns:a16="http://schemas.microsoft.com/office/drawing/2014/main" id="{677A4DE5-C586-20BB-21D0-BF53E376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550" y="5046938"/>
              <a:ext cx="508592" cy="5085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FBBCF3-20B8-13F1-10B8-7EEF2E5D2D98}"/>
              </a:ext>
            </a:extLst>
          </p:cNvPr>
          <p:cNvSpPr txBox="1"/>
          <p:nvPr/>
        </p:nvSpPr>
        <p:spPr>
          <a:xfrm>
            <a:off x="108995" y="95148"/>
            <a:ext cx="11896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International Conference in Artificial intelligence and cyber security in civil and military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99A66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Larnaca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99A66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cyprus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, 30 may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39204-F5FA-22B7-8585-B9301D145D08}"/>
              </a:ext>
            </a:extLst>
          </p:cNvPr>
          <p:cNvSpPr txBox="1"/>
          <p:nvPr/>
        </p:nvSpPr>
        <p:spPr>
          <a:xfrm>
            <a:off x="2047274" y="3050435"/>
            <a:ext cx="72912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E9F"/>
              </a:buClr>
              <a:buSzTx/>
              <a:buFont typeface="Wingdings 2" pitchFamily="18" charset="2"/>
              <a:buNone/>
              <a:tabLst>
                <a:tab pos="11430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Ioanna K. Lekea (Director of the War Games Lab)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E9F"/>
              </a:buClr>
              <a:buSzTx/>
              <a:buFont typeface="Wingdings 2" pitchFamily="18" charset="2"/>
              <a:buNone/>
              <a:tabLst>
                <a:tab pos="114300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Assistant Professor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64AC0-11DF-2A16-CB49-722304B0B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911" y="5021117"/>
            <a:ext cx="1309265" cy="15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437909" y="-604956"/>
            <a:ext cx="12732152" cy="7911296"/>
          </a:xfrm>
          <a:prstGeom prst="rect">
            <a:avLst/>
          </a:prstGeo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3804784" y="562035"/>
            <a:ext cx="458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Mission &amp; Operations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4158272" y="1608776"/>
            <a:ext cx="2875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Human Augmentation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30954-7ABC-3002-B914-1240A6EF7E0A}"/>
              </a:ext>
            </a:extLst>
          </p:cNvPr>
          <p:cNvSpPr txBox="1"/>
          <p:nvPr/>
        </p:nvSpPr>
        <p:spPr>
          <a:xfrm>
            <a:off x="4191610" y="2014386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/>
              </a:rPr>
              <a:t>Enhance pilots‘ performance and effectiveness in tactical 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B3B42F-E427-9395-424A-F9D37B048C29}"/>
              </a:ext>
            </a:extLst>
          </p:cNvPr>
          <p:cNvCxnSpPr>
            <a:cxnSpLocks/>
          </p:cNvCxnSpPr>
          <p:nvPr/>
        </p:nvCxnSpPr>
        <p:spPr>
          <a:xfrm>
            <a:off x="698500" y="596011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10E160-0BB7-364A-0BFA-82BED8699602}"/>
              </a:ext>
            </a:extLst>
          </p:cNvPr>
          <p:cNvSpPr txBox="1">
            <a:spLocks/>
          </p:cNvSpPr>
          <p:nvPr/>
        </p:nvSpPr>
        <p:spPr>
          <a:xfrm>
            <a:off x="4191610" y="3928068"/>
            <a:ext cx="5402011" cy="405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j-ea"/>
                <a:cs typeface="+mj-cs"/>
              </a:rPr>
              <a:t>Moral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A7B95-3159-6D7B-A80A-E7BCD0CFBBE5}"/>
              </a:ext>
            </a:extLst>
          </p:cNvPr>
          <p:cNvSpPr txBox="1"/>
          <p:nvPr/>
        </p:nvSpPr>
        <p:spPr>
          <a:xfrm>
            <a:off x="4158272" y="4305868"/>
            <a:ext cx="737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/>
              </a:rPr>
              <a:t>Helping pilots dealing with ethical and legal dilemmas on the battlefield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8A945-FF37-117F-1E90-DEFD6D49D027}"/>
              </a:ext>
            </a:extLst>
          </p:cNvPr>
          <p:cNvSpPr/>
          <p:nvPr/>
        </p:nvSpPr>
        <p:spPr>
          <a:xfrm>
            <a:off x="1053613" y="1599598"/>
            <a:ext cx="2881366" cy="2163165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F787E4-8604-EE23-95AE-06CA9D471264}"/>
              </a:ext>
            </a:extLst>
          </p:cNvPr>
          <p:cNvSpPr/>
          <p:nvPr/>
        </p:nvSpPr>
        <p:spPr>
          <a:xfrm>
            <a:off x="1053613" y="3979308"/>
            <a:ext cx="2881366" cy="1803333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drawing of a person walking on a tram&#10;&#10;Description automatically generated">
            <a:extLst>
              <a:ext uri="{FF2B5EF4-FFF2-40B4-BE49-F238E27FC236}">
                <a16:creationId xmlns:a16="http://schemas.microsoft.com/office/drawing/2014/main" id="{EA0D3445-5171-2E0E-B97C-CF348B635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2" y="4153742"/>
            <a:ext cx="2655242" cy="1396143"/>
          </a:xfrm>
          <a:prstGeom prst="rect">
            <a:avLst/>
          </a:prstGeom>
        </p:spPr>
      </p:pic>
      <p:pic>
        <p:nvPicPr>
          <p:cNvPr id="12" name="Picture 11" descr="Hands holding a head made of gears&#10;&#10;Description automatically generated">
            <a:extLst>
              <a:ext uri="{FF2B5EF4-FFF2-40B4-BE49-F238E27FC236}">
                <a16:creationId xmlns:a16="http://schemas.microsoft.com/office/drawing/2014/main" id="{79B44650-227A-FBE4-F5CA-84BFEB9EE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2" y="1851909"/>
            <a:ext cx="2720565" cy="15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5B8C72-78C0-710E-6229-245F3F65F9C2}"/>
              </a:ext>
            </a:extLst>
          </p:cNvPr>
          <p:cNvGrpSpPr/>
          <p:nvPr/>
        </p:nvGrpSpPr>
        <p:grpSpPr>
          <a:xfrm>
            <a:off x="519113" y="565212"/>
            <a:ext cx="11144250" cy="5389021"/>
            <a:chOff x="519113" y="565212"/>
            <a:chExt cx="11144250" cy="53890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5212"/>
              <a:ext cx="11144250" cy="5389021"/>
              <a:chOff x="2140688" y="565212"/>
              <a:chExt cx="7910624" cy="538902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01678" y="565213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Human augmentation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75550C-A1E9-1460-9158-4764CEA0C7FA}"/>
                </a:ext>
              </a:extLst>
            </p:cNvPr>
            <p:cNvSpPr txBox="1"/>
            <p:nvPr/>
          </p:nvSpPr>
          <p:spPr>
            <a:xfrm>
              <a:off x="940287" y="1095200"/>
              <a:ext cx="8591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A99A66"/>
                  </a:solidFill>
                  <a:latin typeface="Corbel" panose="020B0503020204020204" pitchFamily="34" charset="0"/>
                </a:rPr>
                <a:t>Human Augmentation for mission support via AI</a:t>
              </a:r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0F603813-6B3E-02E4-9026-1045987A7719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Adaptive Decision Support: AI systems can </a:t>
              </a:r>
              <a:r>
                <a:rPr lang="en-GB" sz="1800" dirty="0" err="1">
                  <a:solidFill>
                    <a:prstClr val="white"/>
                  </a:solidFill>
                  <a:latin typeface="Corbel" panose="020B0503020204020204"/>
                </a:rPr>
                <a:t>analyze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 vast amounts of data in real-time, providing pilots with timely and relevant information to make informed decisions during missions 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Enhanced Situational Awareness: AI-powered sensors and algorithms can help pilots detect and track threats more accurately, improving their situational awareness in complex and dynamic environments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Predictive Analytics: By </a:t>
              </a:r>
              <a:r>
                <a:rPr lang="en-GB" sz="1800" dirty="0" err="1">
                  <a:solidFill>
                    <a:prstClr val="white"/>
                  </a:solidFill>
                  <a:latin typeface="Corbel" panose="020B0503020204020204"/>
                </a:rPr>
                <a:t>analyzing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 historical data and current inputs, AI can predict potential threats or mission outcomes, allowing pilots to proactively adjust their strategies for optimal performance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Cognitive Assistance: AI algorithms can assist pilots in managing cognitive loads by automating routine tasks, freeing up mental resources for higher-level decision-making and problem-solving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Personalized Training and Feedback: AI-based training systems can tailor instructional materials and simulations to individual pilots' strengths and weaknesses, accelerating skill acquisition and improving overall performance in tactical operations</a:t>
              </a: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F40FF9A-F461-48FA-5B82-828154C6C85B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Smarter Decision-Making: AI helps pilots make better decisions by giving them helpful information right when they need it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Better Awareness: AI tools make it easier for pilots to see and understand what's happening around them during missions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Training Made Easy: AI training systems teach pilots better by adjusting to what they need to learn.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EE8E7B-2C33-6F34-9712-3F2F656F2985}"/>
              </a:ext>
            </a:extLst>
          </p:cNvPr>
          <p:cNvGrpSpPr/>
          <p:nvPr/>
        </p:nvGrpSpPr>
        <p:grpSpPr>
          <a:xfrm>
            <a:off x="14280833" y="523191"/>
            <a:ext cx="11144250" cy="5389021"/>
            <a:chOff x="519113" y="565212"/>
            <a:chExt cx="11144250" cy="53890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A10F34-6EF9-5C8F-34BF-24E861193C2B}"/>
                </a:ext>
              </a:extLst>
            </p:cNvPr>
            <p:cNvGrpSpPr/>
            <p:nvPr/>
          </p:nvGrpSpPr>
          <p:grpSpPr>
            <a:xfrm>
              <a:off x="519113" y="565212"/>
              <a:ext cx="11144250" cy="5389021"/>
              <a:chOff x="2140688" y="565212"/>
              <a:chExt cx="7910624" cy="5389021"/>
            </a:xfrm>
          </p:grpSpPr>
          <p:sp>
            <p:nvSpPr>
              <p:cNvPr id="27" name="Rectangle: Diagonal Corners Snipped 26">
                <a:extLst>
                  <a:ext uri="{FF2B5EF4-FFF2-40B4-BE49-F238E27FC236}">
                    <a16:creationId xmlns:a16="http://schemas.microsoft.com/office/drawing/2014/main" id="{E26EFC6A-6B2F-F615-F5D2-A1D059F08878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Rectangle: Single Corner Snipped 27">
                <a:extLst>
                  <a:ext uri="{FF2B5EF4-FFF2-40B4-BE49-F238E27FC236}">
                    <a16:creationId xmlns:a16="http://schemas.microsoft.com/office/drawing/2014/main" id="{904148DF-8A02-36DB-E6D5-603E2553FB0F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Rectangle: Single Corner Snipped 28">
                <a:extLst>
                  <a:ext uri="{FF2B5EF4-FFF2-40B4-BE49-F238E27FC236}">
                    <a16:creationId xmlns:a16="http://schemas.microsoft.com/office/drawing/2014/main" id="{B7D3F8EB-A858-4DC9-983D-E53E4D9D9BD3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FB2E16-60A1-8EED-B8CF-43C825DCA970}"/>
                  </a:ext>
                </a:extLst>
              </p:cNvPr>
              <p:cNvSpPr txBox="1"/>
              <p:nvPr/>
            </p:nvSpPr>
            <p:spPr>
              <a:xfrm>
                <a:off x="2401678" y="565213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Moral enhancement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F9CB3DFB-DE20-DB19-46DF-8E31D3B3FF08}"/>
                </a:ext>
              </a:extLst>
            </p:cNvPr>
            <p:cNvSpPr txBox="1">
              <a:spLocks/>
            </p:cNvSpPr>
            <p:nvPr/>
          </p:nvSpPr>
          <p:spPr>
            <a:xfrm>
              <a:off x="6334127" y="1060380"/>
              <a:ext cx="5068980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Doing the Right Thing: AI helps pilots make ethical decisions by guiding them toward actions that are morally and legally sound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Solving Tough Choices: AI assists pilots in resolving moral dilemmas by offering advice and facilitating ethical military decision-making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Being Responsible: AI promotes accountability by supporting decisions that align with ethical standards and legal obligations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Enhancing Morality at the Tactical Level: AI-based training helps pilots learn how to handle moral challenges so that they can make ethical decisions in real-world situations</a:t>
              </a:r>
            </a:p>
            <a:p>
              <a:pPr>
                <a:buClr>
                  <a:srgbClr val="A99A66"/>
                </a:buClr>
              </a:pPr>
              <a:endParaRPr lang="en-GB" sz="1600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7E75E026-35AD-E615-A192-4D1B2FF02C52}"/>
                </a:ext>
              </a:extLst>
            </p:cNvPr>
            <p:cNvSpPr txBox="1">
              <a:spLocks/>
            </p:cNvSpPr>
            <p:nvPr/>
          </p:nvSpPr>
          <p:spPr>
            <a:xfrm>
              <a:off x="739465" y="1060380"/>
              <a:ext cx="5500687" cy="3964057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  <a:endParaRPr lang="en-GB" sz="7200" dirty="0"/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Decision Support: AI assists pilots in making decisions aligned with moral principles and IHL, ensuring actions are ethically and legally sound.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Goal Alignment: AI technology ensures that mission objectives are in harmony with ethical and legal guidelines, promoting responsible and morally upright conduct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Dilemma Resolution: AI systems help pilots navigate complex moral dilemmas by providing guidance and facilitating ethical discussions within the cockpit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Accountability and Transparency: AI algorithms promote accountability by transparently documenting decision-making processes, fostering trust and ethical responsibility among pilots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Training Integration: AI-enhanced training programs incorporate ethical scenarios and considerations, preparing pilots to handle moral challenges effectively during missions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8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024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70163-957C-1866-8B1E-08E5B55CFAAB}"/>
              </a:ext>
            </a:extLst>
          </p:cNvPr>
          <p:cNvGrpSpPr/>
          <p:nvPr/>
        </p:nvGrpSpPr>
        <p:grpSpPr>
          <a:xfrm>
            <a:off x="519113" y="565212"/>
            <a:ext cx="11144250" cy="5389021"/>
            <a:chOff x="519113" y="565212"/>
            <a:chExt cx="11144250" cy="53890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5212"/>
              <a:ext cx="11144250" cy="5389021"/>
              <a:chOff x="2140688" y="565212"/>
              <a:chExt cx="7910624" cy="538902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01678" y="565213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Moral enhancement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F40FF9A-F461-48FA-5B82-828154C6C85B}"/>
                </a:ext>
              </a:extLst>
            </p:cNvPr>
            <p:cNvSpPr txBox="1">
              <a:spLocks/>
            </p:cNvSpPr>
            <p:nvPr/>
          </p:nvSpPr>
          <p:spPr>
            <a:xfrm>
              <a:off x="6334127" y="1060380"/>
              <a:ext cx="5068980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Doing the Right Thing: AI helps pilots make ethical decisions by guiding them toward actions that are morally and legally sound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Solving Tough Choices: AI assists pilots in resolving moral dilemmas by offering advice and facilitating ethical military decision-making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Being Responsible: AI promotes accountability by supporting decisions that align with ethical standards and legal obligations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600" dirty="0">
                  <a:solidFill>
                    <a:prstClr val="white"/>
                  </a:solidFill>
                  <a:latin typeface="Corbel" panose="020B0503020204020204"/>
                </a:rPr>
                <a:t>Enhancing Morality at the Tactical Level: AI-based training helps pilots learn how to handle moral challenges so that they can make ethical decisions in real-world situations</a:t>
              </a:r>
            </a:p>
            <a:p>
              <a:pPr>
                <a:buClr>
                  <a:srgbClr val="A99A66"/>
                </a:buClr>
              </a:pPr>
              <a:endParaRPr lang="en-GB" sz="1600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645276AE-10AD-D1A9-75FA-1C1C2D4A3CBA}"/>
                </a:ext>
              </a:extLst>
            </p:cNvPr>
            <p:cNvSpPr txBox="1">
              <a:spLocks/>
            </p:cNvSpPr>
            <p:nvPr/>
          </p:nvSpPr>
          <p:spPr>
            <a:xfrm>
              <a:off x="739465" y="1060380"/>
              <a:ext cx="5500687" cy="3964057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  <a:endParaRPr lang="en-GB" sz="7200" dirty="0"/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Decision Support: AI assists pilots in making decisions aligned with moral principles and IHL, ensuring actions are ethically and legally sound.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Goal Alignment: AI technology ensures that mission objectives are in harmony with ethical and legal guidelines, promoting responsible and morally upright conduct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Dilemma Resolution: AI systems help pilots navigate complex moral dilemmas by providing guidance and facilitating ethical discussions within the cockpit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Accountability and Transparency: AI algorithms promote accountability by transparently documenting decision-making processes, fostering trust and ethical responsibility among pilots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7200" dirty="0">
                  <a:solidFill>
                    <a:prstClr val="white"/>
                  </a:solidFill>
                  <a:latin typeface="Corbel" panose="020B0503020204020204"/>
                </a:rPr>
                <a:t>Ethical Training Integration: AI-enhanced training programs incorporate ethical scenarios and considerations, preparing pilots to handle moral challenges effectively during missions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2EE964-0B71-30F7-FEA7-CB0BA84C1735}"/>
              </a:ext>
            </a:extLst>
          </p:cNvPr>
          <p:cNvGrpSpPr/>
          <p:nvPr/>
        </p:nvGrpSpPr>
        <p:grpSpPr>
          <a:xfrm>
            <a:off x="-12227342" y="565212"/>
            <a:ext cx="11144250" cy="5389021"/>
            <a:chOff x="519113" y="565212"/>
            <a:chExt cx="11144250" cy="538902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42A39BF-1717-9E2D-4113-A3AF58890B49}"/>
                </a:ext>
              </a:extLst>
            </p:cNvPr>
            <p:cNvGrpSpPr/>
            <p:nvPr/>
          </p:nvGrpSpPr>
          <p:grpSpPr>
            <a:xfrm>
              <a:off x="519113" y="565212"/>
              <a:ext cx="11144250" cy="5389021"/>
              <a:chOff x="2140688" y="565212"/>
              <a:chExt cx="7910624" cy="5389021"/>
            </a:xfrm>
          </p:grpSpPr>
          <p:sp>
            <p:nvSpPr>
              <p:cNvPr id="36" name="Rectangle: Diagonal Corners Snipped 35">
                <a:extLst>
                  <a:ext uri="{FF2B5EF4-FFF2-40B4-BE49-F238E27FC236}">
                    <a16:creationId xmlns:a16="http://schemas.microsoft.com/office/drawing/2014/main" id="{421FD236-72B1-0379-6128-1F9B8504B65D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Rectangle: Single Corner Snipped 36">
                <a:extLst>
                  <a:ext uri="{FF2B5EF4-FFF2-40B4-BE49-F238E27FC236}">
                    <a16:creationId xmlns:a16="http://schemas.microsoft.com/office/drawing/2014/main" id="{526C222C-8EF2-96BB-BF0B-4157E98F9823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Rectangle: Single Corner Snipped 37">
                <a:extLst>
                  <a:ext uri="{FF2B5EF4-FFF2-40B4-BE49-F238E27FC236}">
                    <a16:creationId xmlns:a16="http://schemas.microsoft.com/office/drawing/2014/main" id="{2C91ACFE-59C5-EFAD-50E8-D8CD914C0505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30588F-1A68-C50E-4544-DED755C71BB3}"/>
                  </a:ext>
                </a:extLst>
              </p:cNvPr>
              <p:cNvSpPr txBox="1"/>
              <p:nvPr/>
            </p:nvSpPr>
            <p:spPr>
              <a:xfrm>
                <a:off x="2401678" y="565213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Human augmentation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E6BABF-C173-ED25-2F38-28AC7433F6DE}"/>
                </a:ext>
              </a:extLst>
            </p:cNvPr>
            <p:cNvSpPr txBox="1"/>
            <p:nvPr/>
          </p:nvSpPr>
          <p:spPr>
            <a:xfrm>
              <a:off x="940287" y="1095200"/>
              <a:ext cx="8591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A99A66"/>
                  </a:solidFill>
                  <a:latin typeface="Corbel" panose="020B0503020204020204" pitchFamily="34" charset="0"/>
                </a:rPr>
                <a:t>Human Augmentation for mission support via AI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9E3D44A-98CF-89CB-2070-29E87A5060F2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Adaptive Decision Support: AI systems can </a:t>
              </a:r>
              <a:r>
                <a:rPr lang="en-GB" sz="1800" dirty="0" err="1">
                  <a:solidFill>
                    <a:prstClr val="white"/>
                  </a:solidFill>
                  <a:latin typeface="Corbel" panose="020B0503020204020204"/>
                </a:rPr>
                <a:t>analyze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 vast amounts of data in real-time, providing pilots with timely and relevant information to make informed decisions during missions 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Enhanced Situational Awareness: AI-powered sensors and algorithms can help pilots detect and track threats more accurately, improving their situational awareness in complex and dynamic environments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Predictive Analytics: By </a:t>
              </a:r>
              <a:r>
                <a:rPr lang="en-GB" sz="1800" dirty="0" err="1">
                  <a:solidFill>
                    <a:prstClr val="white"/>
                  </a:solidFill>
                  <a:latin typeface="Corbel" panose="020B0503020204020204"/>
                </a:rPr>
                <a:t>analyzing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 historical data and current inputs, AI can predict potential threats or mission outcomes, allowing pilots to proactively adjust their strategies for optimal performance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Cognitive Assistance: AI algorithms can assist pilots in managing cognitive loads by automating routine tasks, freeing up mental resources for higher-level decision-making and problem-solving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Personalized Training and Feedback: AI-based training systems can tailor instructional materials and simulations to individual pilots' strengths and weaknesses, accelerating skill acquisition and improving overall performance in tactical operations</a:t>
              </a:r>
            </a:p>
          </p:txBody>
        </p:sp>
        <p:sp>
          <p:nvSpPr>
            <p:cNvPr id="35" name="Content Placeholder 4">
              <a:extLst>
                <a:ext uri="{FF2B5EF4-FFF2-40B4-BE49-F238E27FC236}">
                  <a16:creationId xmlns:a16="http://schemas.microsoft.com/office/drawing/2014/main" id="{224C5094-4463-6CF6-A600-474AD582A392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Smarter Decision-Making: AI helps pilots make better decisions by giving them helpful information right when they need it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Better Awareness: AI tools make it easier for pilots to see and understand what's happening around them during missions</a:t>
              </a:r>
            </a:p>
            <a:p>
              <a:pPr>
                <a:buClr>
                  <a:srgbClr val="A99A66"/>
                </a:buClr>
              </a:pPr>
              <a:r>
                <a:rPr lang="en-GB" sz="1500" dirty="0">
                  <a:solidFill>
                    <a:prstClr val="white"/>
                  </a:solidFill>
                  <a:latin typeface="Corbel" panose="020B0503020204020204"/>
                </a:rPr>
                <a:t>Training Made Easy: AI training systems teach pilots better by adjusting to what they need to learn.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717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437909" y="-604956"/>
            <a:ext cx="12732152" cy="7911296"/>
          </a:xfrm>
          <a:prstGeom prst="rect">
            <a:avLst/>
          </a:prstGeo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4514501" y="562035"/>
            <a:ext cx="316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Cross cutting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4082081" y="1852641"/>
            <a:ext cx="2325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Ai &amp; flight 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B3B42F-E427-9395-424A-F9D37B048C29}"/>
              </a:ext>
            </a:extLst>
          </p:cNvPr>
          <p:cNvCxnSpPr>
            <a:cxnSpLocks/>
          </p:cNvCxnSpPr>
          <p:nvPr/>
        </p:nvCxnSpPr>
        <p:spPr>
          <a:xfrm>
            <a:off x="698500" y="596011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10E160-0BB7-364A-0BFA-82BED8699602}"/>
              </a:ext>
            </a:extLst>
          </p:cNvPr>
          <p:cNvSpPr txBox="1">
            <a:spLocks/>
          </p:cNvSpPr>
          <p:nvPr/>
        </p:nvSpPr>
        <p:spPr>
          <a:xfrm>
            <a:off x="4082081" y="4095643"/>
            <a:ext cx="5402011" cy="405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j-ea"/>
                <a:cs typeface="+mj-cs"/>
              </a:rPr>
              <a:t>Flight safety with a focus on ethics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A3E77-1789-9FF2-002B-B5873015CA3A}"/>
              </a:ext>
            </a:extLst>
          </p:cNvPr>
          <p:cNvSpPr/>
          <p:nvPr/>
        </p:nvSpPr>
        <p:spPr>
          <a:xfrm>
            <a:off x="1053613" y="1599598"/>
            <a:ext cx="2881366" cy="2163165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2EE56-3F79-8EDE-93AD-C552FC463EDF}"/>
              </a:ext>
            </a:extLst>
          </p:cNvPr>
          <p:cNvSpPr/>
          <p:nvPr/>
        </p:nvSpPr>
        <p:spPr>
          <a:xfrm>
            <a:off x="1053613" y="3979308"/>
            <a:ext cx="2881366" cy="1803333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touching a screen&#10;&#10;Description automatically generated">
            <a:extLst>
              <a:ext uri="{FF2B5EF4-FFF2-40B4-BE49-F238E27FC236}">
                <a16:creationId xmlns:a16="http://schemas.microsoft.com/office/drawing/2014/main" id="{95D293DA-AC24-A0E4-6218-50D42641D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8" y="1828373"/>
            <a:ext cx="2613970" cy="1699935"/>
          </a:xfrm>
          <a:prstGeom prst="rect">
            <a:avLst/>
          </a:prstGeom>
        </p:spPr>
      </p:pic>
      <p:pic>
        <p:nvPicPr>
          <p:cNvPr id="11" name="Picture 10" descr="A statue of a person holding a scale&#10;&#10;Description automatically generated">
            <a:extLst>
              <a:ext uri="{FF2B5EF4-FFF2-40B4-BE49-F238E27FC236}">
                <a16:creationId xmlns:a16="http://schemas.microsoft.com/office/drawing/2014/main" id="{57417013-E1E9-2D83-300F-94C56EBF7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/>
          <a:stretch/>
        </p:blipFill>
        <p:spPr>
          <a:xfrm>
            <a:off x="1367872" y="4057539"/>
            <a:ext cx="2108901" cy="16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C29967-F95A-251C-CE5D-6D7FFC48AA2D}"/>
              </a:ext>
            </a:extLst>
          </p:cNvPr>
          <p:cNvGrpSpPr/>
          <p:nvPr/>
        </p:nvGrpSpPr>
        <p:grpSpPr>
          <a:xfrm>
            <a:off x="519113" y="557688"/>
            <a:ext cx="11144250" cy="5396545"/>
            <a:chOff x="519113" y="557688"/>
            <a:chExt cx="11144250" cy="53965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57688"/>
              <a:ext cx="11144250" cy="5396545"/>
              <a:chOff x="2140688" y="557688"/>
              <a:chExt cx="7910624" cy="5396545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570709" y="557688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Ai &amp; flight safety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75550C-A1E9-1460-9158-4764CEA0C7FA}"/>
                </a:ext>
              </a:extLst>
            </p:cNvPr>
            <p:cNvSpPr txBox="1"/>
            <p:nvPr/>
          </p:nvSpPr>
          <p:spPr>
            <a:xfrm>
              <a:off x="940287" y="1095200"/>
              <a:ext cx="8951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A99A66"/>
                  </a:solidFill>
                  <a:latin typeface="Corbel" panose="020B0503020204020204" pitchFamily="34" charset="0"/>
                </a:rPr>
                <a:t>Using AI to prevent accidents, educate, detect risks, and enhance safety protocols in the air</a:t>
              </a:r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0F603813-6B3E-02E4-9026-1045987A7719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Accident Prevention: AI analyses data to predict and prevent potential accidents before they occur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Education: AI-powered systems provide pilots and crew with real-time educational resources and guidance on safety procedures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Safety Protocol Enhancement: AI continuously monitors safety protocols based on real-time data and feedback from real-life cases</a:t>
              </a: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F40FF9A-F461-48FA-5B82-828154C6C85B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Gamification: Using interactive games to train pilots and crew in various aspects of flight safety, supporting engaging and effective learning 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Smart Devices: Utilizing wearable technology and smart devices to provide real-time feedback and training during simulations or actual flights 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Mobile Apps: Offering accessible and convenient training materials and resources through mobile applications, allowing pilots to practice safety procedures anytime, anywhere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309A5D-F568-54FC-6A57-C5BC97B62F16}"/>
              </a:ext>
            </a:extLst>
          </p:cNvPr>
          <p:cNvGrpSpPr/>
          <p:nvPr/>
        </p:nvGrpSpPr>
        <p:grpSpPr>
          <a:xfrm>
            <a:off x="13146887" y="565212"/>
            <a:ext cx="11144250" cy="5391831"/>
            <a:chOff x="519113" y="562402"/>
            <a:chExt cx="11144250" cy="53918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0CF316-A0EE-C356-BC68-2D6411CC1261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17" name="Rectangle: Diagonal Corners Snipped 16">
                <a:extLst>
                  <a:ext uri="{FF2B5EF4-FFF2-40B4-BE49-F238E27FC236}">
                    <a16:creationId xmlns:a16="http://schemas.microsoft.com/office/drawing/2014/main" id="{748F1858-DA94-718E-7217-2F9165919A5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Rectangle: Single Corner Snipped 17">
                <a:extLst>
                  <a:ext uri="{FF2B5EF4-FFF2-40B4-BE49-F238E27FC236}">
                    <a16:creationId xmlns:a16="http://schemas.microsoft.com/office/drawing/2014/main" id="{B323478E-5A89-94E5-5794-A84A5284936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37C96B0E-58DE-DBBD-B7A6-46B5481BC728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CC3076-7D02-72E6-CF1C-C9C644FBF7EC}"/>
                  </a:ext>
                </a:extLst>
              </p:cNvPr>
              <p:cNvSpPr txBox="1"/>
              <p:nvPr/>
            </p:nvSpPr>
            <p:spPr>
              <a:xfrm>
                <a:off x="2439654" y="562402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flight safety &amp; ethics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45458483-A6B8-7696-9B3A-F07282CF6F04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Areas of Interest</a:t>
              </a: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Explore and understand: </a:t>
              </a:r>
            </a:p>
            <a:p>
              <a:pPr marL="457200" lvl="1" indent="0" algn="just">
                <a:lnSpc>
                  <a:spcPct val="10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  Organizational Ethics &amp; Safety Culture</a:t>
              </a:r>
            </a:p>
            <a:p>
              <a:pPr lvl="1" algn="just">
                <a:lnSpc>
                  <a:spcPct val="10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Impact of Culture on Aviation Accidents </a:t>
              </a:r>
            </a:p>
            <a:p>
              <a:pPr lvl="1" algn="just">
                <a:lnSpc>
                  <a:spcPct val="10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Impact of Organizational Ethics on the Occurrence &amp; Prevention of Aviation Accidents </a:t>
              </a: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App &amp; Digital Platform Development </a:t>
              </a:r>
            </a:p>
          </p:txBody>
        </p:sp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B92DA9C5-1939-3984-74DA-6847B9B7B167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 algn="just"/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Early Detection: Using AI and purpose-built tools to early detect potential problems before they become serious safety issues </a:t>
              </a:r>
            </a:p>
            <a:p>
              <a:pPr algn="just"/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Training: Providing pilots and crew with thorough and ongoing training to handle various situations and emergencies </a:t>
              </a:r>
            </a:p>
            <a:p>
              <a:pPr algn="just"/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Prevention: Implementing measures and protocols to prevent accidents and ensure safe operations at all times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8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7798D-BBD2-D7EE-856B-C1BC04F5BC5A}"/>
              </a:ext>
            </a:extLst>
          </p:cNvPr>
          <p:cNvGrpSpPr/>
          <p:nvPr/>
        </p:nvGrpSpPr>
        <p:grpSpPr>
          <a:xfrm>
            <a:off x="519113" y="562402"/>
            <a:ext cx="11144250" cy="5391831"/>
            <a:chOff x="519113" y="562402"/>
            <a:chExt cx="11144250" cy="53918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39654" y="562402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flight safety &amp; ethics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0F603813-6B3E-02E4-9026-1045987A7719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Areas of Interest</a:t>
              </a: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Explore and understand: </a:t>
              </a:r>
            </a:p>
            <a:p>
              <a:pPr marL="457200" lvl="1" indent="0" algn="just">
                <a:lnSpc>
                  <a:spcPct val="10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  Organizational Ethics &amp; Safety Culture</a:t>
              </a:r>
            </a:p>
            <a:p>
              <a:pPr lvl="1" algn="just">
                <a:lnSpc>
                  <a:spcPct val="10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Impact of Culture on Aviation Accidents </a:t>
              </a:r>
            </a:p>
            <a:p>
              <a:pPr lvl="1" algn="just">
                <a:lnSpc>
                  <a:spcPct val="10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Impact of Organizational Ethics on the Occurrence &amp; Prevention of Aviation Accidents </a:t>
              </a: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App &amp; Digital Platform Development </a:t>
              </a: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F40FF9A-F461-48FA-5B82-828154C6C85B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Early Detection: Using AI and purpose-built tools to early detect potential problems before they become serious safety issues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Training: Providing pilots and crew with thorough and ongoing training to handle various situations and emergencies </a:t>
              </a:r>
            </a:p>
            <a:p>
              <a:pPr algn="just"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Prevention: Implementing measures and protocols to prevent accidents and ensure safe operations at all times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367E50-6EFE-C874-0726-31A002189D2E}"/>
              </a:ext>
            </a:extLst>
          </p:cNvPr>
          <p:cNvGrpSpPr/>
          <p:nvPr/>
        </p:nvGrpSpPr>
        <p:grpSpPr>
          <a:xfrm>
            <a:off x="-12034501" y="557688"/>
            <a:ext cx="11144250" cy="5396545"/>
            <a:chOff x="519113" y="557688"/>
            <a:chExt cx="11144250" cy="53965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B1AA88-6582-EE60-4752-F4841C23A8DC}"/>
                </a:ext>
              </a:extLst>
            </p:cNvPr>
            <p:cNvGrpSpPr/>
            <p:nvPr/>
          </p:nvGrpSpPr>
          <p:grpSpPr>
            <a:xfrm>
              <a:off x="519113" y="557688"/>
              <a:ext cx="11144250" cy="5396545"/>
              <a:chOff x="2140688" y="557688"/>
              <a:chExt cx="7910624" cy="5396545"/>
            </a:xfrm>
          </p:grpSpPr>
          <p:sp>
            <p:nvSpPr>
              <p:cNvPr id="18" name="Rectangle: Diagonal Corners Snipped 17">
                <a:extLst>
                  <a:ext uri="{FF2B5EF4-FFF2-40B4-BE49-F238E27FC236}">
                    <a16:creationId xmlns:a16="http://schemas.microsoft.com/office/drawing/2014/main" id="{29A6FE85-8BAA-6753-66BC-25FBC9819B00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FA8A78FB-3622-9230-1822-66013AFF41E2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542AD07D-99AD-F737-AE12-2767AA4D315F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2E5FDC-5940-1B1C-9821-58E1001E62A8}"/>
                  </a:ext>
                </a:extLst>
              </p:cNvPr>
              <p:cNvSpPr txBox="1"/>
              <p:nvPr/>
            </p:nvSpPr>
            <p:spPr>
              <a:xfrm>
                <a:off x="2570709" y="557688"/>
                <a:ext cx="2125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Ai &amp; flight safety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47C23-6237-67C6-1D41-AC8AFC175737}"/>
                </a:ext>
              </a:extLst>
            </p:cNvPr>
            <p:cNvSpPr txBox="1"/>
            <p:nvPr/>
          </p:nvSpPr>
          <p:spPr>
            <a:xfrm>
              <a:off x="940287" y="1095200"/>
              <a:ext cx="8951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A99A66"/>
                  </a:solidFill>
                  <a:latin typeface="Corbel" panose="020B0503020204020204" pitchFamily="34" charset="0"/>
                </a:rPr>
                <a:t>Using AI to prevent accidents, educate, detect risks, and enhance safety protocols in the air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226512AB-FE91-3C6A-12E5-581969798973}"/>
                </a:ext>
              </a:extLst>
            </p:cNvPr>
            <p:cNvSpPr txBox="1">
              <a:spLocks/>
            </p:cNvSpPr>
            <p:nvPr/>
          </p:nvSpPr>
          <p:spPr>
            <a:xfrm>
              <a:off x="654187" y="1655964"/>
              <a:ext cx="5518014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Potential Uses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Accident Prevention: AI analyses data to predict and prevent potential accidents before they occur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Education: AI-powered systems provide pilots and crew with real-time educational resources and guidance on safety procedures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Safety Protocol Enhancement: AI continuously monitors safety protocols based on real-time data and feedback from real-life cases</a:t>
              </a:r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E27298F2-0DE1-FDCA-7C65-6DBBDACDBA0A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68075"/>
              <a:ext cx="5329237" cy="3765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100" dirty="0">
                  <a:solidFill>
                    <a:prstClr val="white"/>
                  </a:solidFill>
                  <a:latin typeface="Corbel" panose="020B0503020204020204"/>
                </a:rPr>
                <a:t>Desired Outcomes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Gamification: Using interactive games to train pilots and crew in various aspects of flight safety, supporting engaging and effective learning 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Smart Devices: Utilizing wearable technology and smart devices to provide real-time feedback and training during simulations or actual flights </a:t>
              </a:r>
            </a:p>
            <a:p>
              <a:pPr>
                <a:buClr>
                  <a:srgbClr val="A99A66"/>
                </a:buClr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Mobile Apps: Offering accessible and convenient training materials and resources through mobile applications, allowing pilots to practice safety procedures anytime, anywhere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1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437909" y="-604956"/>
            <a:ext cx="12732152" cy="7911296"/>
          </a:xfrm>
          <a:prstGeom prst="rect">
            <a:avLst/>
          </a:prstGeo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4145814" y="562035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Research projects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4340464" y="1723617"/>
            <a:ext cx="1782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flight 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B3B42F-E427-9395-424A-F9D37B048C29}"/>
              </a:ext>
            </a:extLst>
          </p:cNvPr>
          <p:cNvCxnSpPr>
            <a:cxnSpLocks/>
          </p:cNvCxnSpPr>
          <p:nvPr/>
        </p:nvCxnSpPr>
        <p:spPr>
          <a:xfrm>
            <a:off x="698500" y="596011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10E160-0BB7-364A-0BFA-82BED8699602}"/>
              </a:ext>
            </a:extLst>
          </p:cNvPr>
          <p:cNvSpPr txBox="1">
            <a:spLocks/>
          </p:cNvSpPr>
          <p:nvPr/>
        </p:nvSpPr>
        <p:spPr>
          <a:xfrm>
            <a:off x="4340464" y="4034998"/>
            <a:ext cx="5402011" cy="405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j-ea"/>
                <a:cs typeface="+mj-cs"/>
              </a:rPr>
              <a:t>Decision-making (DM) support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16D79B-0CCB-E0E4-C800-D129F2A69F5E}"/>
              </a:ext>
            </a:extLst>
          </p:cNvPr>
          <p:cNvSpPr/>
          <p:nvPr/>
        </p:nvSpPr>
        <p:spPr>
          <a:xfrm>
            <a:off x="1053613" y="1599598"/>
            <a:ext cx="2881366" cy="2163165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151AF-B0B8-09B0-FB5F-F0CBEC22BC68}"/>
              </a:ext>
            </a:extLst>
          </p:cNvPr>
          <p:cNvSpPr/>
          <p:nvPr/>
        </p:nvSpPr>
        <p:spPr>
          <a:xfrm>
            <a:off x="1053613" y="3979308"/>
            <a:ext cx="2881366" cy="1803333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yellow cube with a dart in center of black cubes&#10;&#10;Description automatically generated">
            <a:extLst>
              <a:ext uri="{FF2B5EF4-FFF2-40B4-BE49-F238E27FC236}">
                <a16:creationId xmlns:a16="http://schemas.microsoft.com/office/drawing/2014/main" id="{AEB687AE-AB18-4752-172E-7F7DF3F4A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2" y="4091863"/>
            <a:ext cx="2603586" cy="1679364"/>
          </a:xfrm>
          <a:prstGeom prst="rect">
            <a:avLst/>
          </a:prstGeom>
        </p:spPr>
      </p:pic>
      <p:pic>
        <p:nvPicPr>
          <p:cNvPr id="9" name="Picture 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0C18979D-3D8F-4FB3-FA2E-6BA78A677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5" y="1780158"/>
            <a:ext cx="2701862" cy="18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FDB66F-AF22-B4E9-6DE9-A637CA03FCF6}"/>
              </a:ext>
            </a:extLst>
          </p:cNvPr>
          <p:cNvGrpSpPr/>
          <p:nvPr/>
        </p:nvGrpSpPr>
        <p:grpSpPr>
          <a:xfrm>
            <a:off x="519113" y="562402"/>
            <a:ext cx="11144250" cy="5391831"/>
            <a:chOff x="519113" y="562402"/>
            <a:chExt cx="11144250" cy="53918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140824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39654" y="562402"/>
                <a:ext cx="12831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flight safety 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0F603813-6B3E-02E4-9026-1045987A7719}"/>
                </a:ext>
              </a:extLst>
            </p:cNvPr>
            <p:cNvSpPr txBox="1">
              <a:spLocks/>
            </p:cNvSpPr>
            <p:nvPr/>
          </p:nvSpPr>
          <p:spPr>
            <a:xfrm>
              <a:off x="687524" y="1647536"/>
              <a:ext cx="7342052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Safety Training Games: Develop interactive games for pilot and crew emergency training.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Wearable Safety Tech: Research AI-equipped wearables to monitor crew biometrics and fatigue.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App for Safety : Design a mobile app for personalized safety training and quizzes.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VR Emergency Training: Implement VR simulations for realistic emergency scenario training.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Ethical Decision Tool: Create an AI-based tool to aid in ethical flight decision-making.</a:t>
              </a:r>
              <a:endParaRPr lang="en-GB" sz="1800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endParaRPr lang="en-GB" sz="1800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pic>
          <p:nvPicPr>
            <p:cNvPr id="7" name="Picture 6" descr="A person holding a phone&#10;&#10;Description automatically generated">
              <a:extLst>
                <a:ext uri="{FF2B5EF4-FFF2-40B4-BE49-F238E27FC236}">
                  <a16:creationId xmlns:a16="http://schemas.microsoft.com/office/drawing/2014/main" id="{7786E435-0649-371C-0BB5-12AAC03B4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987" y="3557298"/>
              <a:ext cx="3071916" cy="160121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504A98-9189-6336-A7DA-D21711512CEB}"/>
              </a:ext>
            </a:extLst>
          </p:cNvPr>
          <p:cNvGrpSpPr/>
          <p:nvPr/>
        </p:nvGrpSpPr>
        <p:grpSpPr>
          <a:xfrm>
            <a:off x="14616113" y="562402"/>
            <a:ext cx="11144250" cy="5391831"/>
            <a:chOff x="519113" y="562402"/>
            <a:chExt cx="11144250" cy="53918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B1B0EA-A34B-6B9C-3AD9-EE22558AF761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14" name="Rectangle: Diagonal Corners Snipped 13">
                <a:extLst>
                  <a:ext uri="{FF2B5EF4-FFF2-40B4-BE49-F238E27FC236}">
                    <a16:creationId xmlns:a16="http://schemas.microsoft.com/office/drawing/2014/main" id="{C7674CF6-0C88-0ECC-F146-B8C0CAD3FD4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: Single Corner Snipped 14">
                <a:extLst>
                  <a:ext uri="{FF2B5EF4-FFF2-40B4-BE49-F238E27FC236}">
                    <a16:creationId xmlns:a16="http://schemas.microsoft.com/office/drawing/2014/main" id="{43FC64A5-CA99-CEBE-C92C-6AB6E67E4372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ectangle: Single Corner Snipped 15">
                <a:extLst>
                  <a:ext uri="{FF2B5EF4-FFF2-40B4-BE49-F238E27FC236}">
                    <a16:creationId xmlns:a16="http://schemas.microsoft.com/office/drawing/2014/main" id="{267655E7-C9FE-8E78-7604-8B123C868AF9}"/>
                  </a:ext>
                </a:extLst>
              </p:cNvPr>
              <p:cNvSpPr/>
              <p:nvPr/>
            </p:nvSpPr>
            <p:spPr>
              <a:xfrm>
                <a:off x="2439654" y="565212"/>
                <a:ext cx="1658406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88E0FC-D214-84C7-1EA4-354C273EDF96}"/>
                  </a:ext>
                </a:extLst>
              </p:cNvPr>
              <p:cNvSpPr txBox="1"/>
              <p:nvPr/>
            </p:nvSpPr>
            <p:spPr>
              <a:xfrm>
                <a:off x="2439653" y="562402"/>
                <a:ext cx="17611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DM support tools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AED35351-589A-DF28-DE94-A25BA9E18AE2}"/>
                </a:ext>
              </a:extLst>
            </p:cNvPr>
            <p:cNvSpPr txBox="1">
              <a:spLocks/>
            </p:cNvSpPr>
            <p:nvPr/>
          </p:nvSpPr>
          <p:spPr>
            <a:xfrm>
              <a:off x="577986" y="1105344"/>
              <a:ext cx="11072812" cy="422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Corbel" panose="020B0503020204020204" pitchFamily="34" charset="0"/>
                </a:rPr>
                <a:t>AI-Based Ethical Decision Support Tool for Tactical Operations</a:t>
              </a:r>
              <a:r>
                <a:rPr lang="en-GB" sz="2000" dirty="0">
                  <a:solidFill>
                    <a:schemeClr val="bg1"/>
                  </a:solidFill>
                </a:rPr>
                <a:t>: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schemeClr val="bg1"/>
                  </a:solidFill>
                  <a:latin typeface="Corbel" panose="020B0503020204020204" pitchFamily="34" charset="0"/>
                </a:rPr>
                <a:t>- 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Tactical Support: Provide real-time guidance in high-pressure situations with ethical considerations.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Scenario Training: Offer immersive simulations for practicing decision-making in complex ethical dilemmas.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Tailor recommendations using adaptive algorithms based on individual factors (experience, rank).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Integration with existing command structures for efficient decision-making</a:t>
              </a:r>
            </a:p>
            <a:p>
              <a:pPr lvl="1">
                <a:lnSpc>
                  <a:spcPct val="15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Oversight &amp; Feedback: Implement regular reviews to ensure accuracy and uphold ethical standards.</a:t>
              </a:r>
            </a:p>
            <a:p>
              <a:pPr marL="0" indent="0">
                <a:buNone/>
              </a:pPr>
              <a:endParaRPr lang="en-GB" sz="24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Corbel" panose="020B0503020204020204" pitchFamily="34" charset="0"/>
                </a:rPr>
                <a:t>Development of a tool supporting holistic battlefield forensics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507513-6B4C-DE40-AD97-21F59A845E9B}"/>
              </a:ext>
            </a:extLst>
          </p:cNvPr>
          <p:cNvGrpSpPr/>
          <p:nvPr/>
        </p:nvGrpSpPr>
        <p:grpSpPr>
          <a:xfrm>
            <a:off x="519113" y="562402"/>
            <a:ext cx="11144250" cy="5391831"/>
            <a:chOff x="519113" y="562402"/>
            <a:chExt cx="11144250" cy="53918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1658406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39653" y="562402"/>
                <a:ext cx="17611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DM support tools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DDB5F09C-F701-8D1B-4730-2424989BC5D9}"/>
                </a:ext>
              </a:extLst>
            </p:cNvPr>
            <p:cNvSpPr txBox="1">
              <a:spLocks/>
            </p:cNvSpPr>
            <p:nvPr/>
          </p:nvSpPr>
          <p:spPr>
            <a:xfrm>
              <a:off x="577986" y="1105344"/>
              <a:ext cx="11072812" cy="422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Corbel" panose="020B0503020204020204" pitchFamily="34" charset="0"/>
                </a:rPr>
                <a:t>AI-Based Ethical Decision Support Tool for Tactical Operations</a:t>
              </a:r>
              <a:r>
                <a:rPr lang="en-GB" sz="2000" dirty="0">
                  <a:solidFill>
                    <a:schemeClr val="bg1"/>
                  </a:solidFill>
                </a:rPr>
                <a:t>: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schemeClr val="bg1"/>
                  </a:solidFill>
                  <a:latin typeface="Corbel" panose="020B0503020204020204" pitchFamily="34" charset="0"/>
                </a:rPr>
                <a:t>- </a:t>
              </a: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Tactical Support: Provide real-time guidance in high-pressure situations with ethical considerations.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Scenario Training: Offer immersive simulations for practicing decision-making in complex ethical dilemmas.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Tailor recommendations using adaptive algorithms based on individual factors (experience, rank).</a:t>
              </a:r>
            </a:p>
            <a:p>
              <a:pPr marL="457200" lvl="1" indent="0">
                <a:lnSpc>
                  <a:spcPct val="150000"/>
                </a:lnSpc>
                <a:buNone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- Integration with existing command structures for efficient decision-making</a:t>
              </a:r>
            </a:p>
            <a:p>
              <a:pPr lvl="1">
                <a:lnSpc>
                  <a:spcPct val="150000"/>
                </a:lnSpc>
                <a:buFontTx/>
                <a:buChar char="-"/>
              </a:pPr>
              <a:r>
                <a:rPr lang="en-GB" sz="1800" dirty="0">
                  <a:solidFill>
                    <a:prstClr val="white"/>
                  </a:solidFill>
                  <a:latin typeface="Corbel" panose="020B0503020204020204"/>
                </a:rPr>
                <a:t>Oversight &amp; Feedback: Implement regular reviews to ensure accuracy and uphold ethical standards.</a:t>
              </a:r>
            </a:p>
            <a:p>
              <a:pPr marL="0" indent="0">
                <a:buNone/>
              </a:pPr>
              <a:endParaRPr lang="en-GB" sz="24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Corbel" panose="020B0503020204020204" pitchFamily="34" charset="0"/>
                </a:rPr>
                <a:t>Development of a tool supporting holistic battlefield forensics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35A52D-28C3-FB1A-30B9-4EE6BDFD3E00}"/>
              </a:ext>
            </a:extLst>
          </p:cNvPr>
          <p:cNvGrpSpPr/>
          <p:nvPr/>
        </p:nvGrpSpPr>
        <p:grpSpPr>
          <a:xfrm>
            <a:off x="-12218662" y="562402"/>
            <a:ext cx="11144250" cy="5391831"/>
            <a:chOff x="519113" y="562402"/>
            <a:chExt cx="11144250" cy="53918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5D7698-AC7C-B814-8DA9-3B78E5927076}"/>
                </a:ext>
              </a:extLst>
            </p:cNvPr>
            <p:cNvGrpSpPr/>
            <p:nvPr/>
          </p:nvGrpSpPr>
          <p:grpSpPr>
            <a:xfrm>
              <a:off x="519113" y="562402"/>
              <a:ext cx="11144250" cy="5391831"/>
              <a:chOff x="2140688" y="562402"/>
              <a:chExt cx="7910624" cy="5391831"/>
            </a:xfrm>
          </p:grpSpPr>
          <p:sp>
            <p:nvSpPr>
              <p:cNvPr id="32" name="Rectangle: Diagonal Corners Snipped 31">
                <a:extLst>
                  <a:ext uri="{FF2B5EF4-FFF2-40B4-BE49-F238E27FC236}">
                    <a16:creationId xmlns:a16="http://schemas.microsoft.com/office/drawing/2014/main" id="{7B1A8333-647A-9AD2-5D33-C0FB7684D4FA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Rectangle: Single Corner Snipped 32">
                <a:extLst>
                  <a:ext uri="{FF2B5EF4-FFF2-40B4-BE49-F238E27FC236}">
                    <a16:creationId xmlns:a16="http://schemas.microsoft.com/office/drawing/2014/main" id="{43D796AC-19A5-B3DD-CD4A-A5519EE1BC8B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Rectangle: Single Corner Snipped 33">
                <a:extLst>
                  <a:ext uri="{FF2B5EF4-FFF2-40B4-BE49-F238E27FC236}">
                    <a16:creationId xmlns:a16="http://schemas.microsoft.com/office/drawing/2014/main" id="{84CB0E86-23B3-0500-3128-48E38FC7373C}"/>
                  </a:ext>
                </a:extLst>
              </p:cNvPr>
              <p:cNvSpPr/>
              <p:nvPr/>
            </p:nvSpPr>
            <p:spPr>
              <a:xfrm>
                <a:off x="2439654" y="565212"/>
                <a:ext cx="140824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8E9777-F89C-ED36-03AD-6E5344CAA637}"/>
                  </a:ext>
                </a:extLst>
              </p:cNvPr>
              <p:cNvSpPr txBox="1"/>
              <p:nvPr/>
            </p:nvSpPr>
            <p:spPr>
              <a:xfrm>
                <a:off x="2439654" y="562402"/>
                <a:ext cx="12831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flight safety </a:t>
                </a:r>
                <a:endParaRPr lang="en-A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7F1C23-7272-2CDF-E10D-C23B1704DE56}"/>
                </a:ext>
              </a:extLst>
            </p:cNvPr>
            <p:cNvSpPr txBox="1">
              <a:spLocks/>
            </p:cNvSpPr>
            <p:nvPr/>
          </p:nvSpPr>
          <p:spPr>
            <a:xfrm>
              <a:off x="687524" y="1647536"/>
              <a:ext cx="7342052" cy="38195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Safety Training Games: Develop interactive games for pilot and crew emergency training.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Wearable Safety Tech: Research AI-equipped wearables to monitor crew biometrics and fatigue.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App for Safety : Design a mobile app for personalized safety training and quizzes.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VR Emergency Training: Implement VR simulations for realistic emergency scenario training.</a:t>
              </a:r>
            </a:p>
            <a:p>
              <a:pPr>
                <a:buClr>
                  <a:srgbClr val="A99A66"/>
                </a:buClr>
              </a:pPr>
              <a:r>
                <a:rPr lang="en-GB" sz="2000" dirty="0">
                  <a:solidFill>
                    <a:prstClr val="white"/>
                  </a:solidFill>
                  <a:latin typeface="Corbel" panose="020B0503020204020204"/>
                </a:rPr>
                <a:t>Ethical Decision Tool: Create an AI-based tool to aid in ethical flight decision-making.</a:t>
              </a:r>
              <a:endParaRPr lang="en-GB" sz="1800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algn="just">
                <a:lnSpc>
                  <a:spcPct val="100000"/>
                </a:lnSpc>
                <a:buClr>
                  <a:srgbClr val="A99A66"/>
                </a:buClr>
              </a:pPr>
              <a:endParaRPr lang="en-GB" sz="1800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pic>
          <p:nvPicPr>
            <p:cNvPr id="31" name="Picture 30" descr="A person holding a phone&#10;&#10;Description automatically generated">
              <a:extLst>
                <a:ext uri="{FF2B5EF4-FFF2-40B4-BE49-F238E27FC236}">
                  <a16:creationId xmlns:a16="http://schemas.microsoft.com/office/drawing/2014/main" id="{374D961C-196D-5A47-38E7-BC585631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987" y="3557298"/>
              <a:ext cx="3071916" cy="1601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97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229565" y="-740780"/>
            <a:ext cx="12732152" cy="7911296"/>
          </a:xfrm>
          <a:prstGeom prst="rect">
            <a:avLst/>
          </a:prstGeo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1497048" y="2090571"/>
            <a:ext cx="9197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Thank you for your attention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4930584" y="3527367"/>
            <a:ext cx="233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questions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C65DD-173B-BA23-2EE8-FBD2A6888096}"/>
              </a:ext>
            </a:extLst>
          </p:cNvPr>
          <p:cNvCxnSpPr>
            <a:cxnSpLocks/>
          </p:cNvCxnSpPr>
          <p:nvPr/>
        </p:nvCxnSpPr>
        <p:spPr>
          <a:xfrm>
            <a:off x="952661" y="6448899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3530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70CBC973-41A7-8205-D79B-0E996C34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341454" y="-657776"/>
            <a:ext cx="12732152" cy="7911296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6939F4E-D9B8-6264-662F-9408D84B32CC}"/>
              </a:ext>
            </a:extLst>
          </p:cNvPr>
          <p:cNvSpPr/>
          <p:nvPr/>
        </p:nvSpPr>
        <p:spPr>
          <a:xfrm>
            <a:off x="9969178" y="-510540"/>
            <a:ext cx="2763842" cy="2887980"/>
          </a:xfrm>
          <a:prstGeom prst="ellipse">
            <a:avLst/>
          </a:prstGeom>
          <a:solidFill>
            <a:srgbClr val="50656C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D06568-9163-7549-D7EF-DB505DD8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315" y="180083"/>
            <a:ext cx="1309265" cy="152440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9693864-C6C2-6643-3C5A-03ACB479465F}"/>
              </a:ext>
            </a:extLst>
          </p:cNvPr>
          <p:cNvSpPr txBox="1"/>
          <p:nvPr/>
        </p:nvSpPr>
        <p:spPr>
          <a:xfrm>
            <a:off x="467544" y="145390"/>
            <a:ext cx="198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Content</a:t>
            </a:r>
            <a:endParaRPr lang="en-AU" sz="28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ajan Pro" panose="02020502050506020301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C93CA2-77F2-5FCF-2F93-F64A0477376E}"/>
              </a:ext>
            </a:extLst>
          </p:cNvPr>
          <p:cNvCxnSpPr>
            <a:cxnSpLocks/>
          </p:cNvCxnSpPr>
          <p:nvPr/>
        </p:nvCxnSpPr>
        <p:spPr>
          <a:xfrm>
            <a:off x="3413176" y="3955960"/>
            <a:ext cx="1305526" cy="2222337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4D3502-FAA3-5C0C-BF27-B182F66D3B2F}"/>
              </a:ext>
            </a:extLst>
          </p:cNvPr>
          <p:cNvCxnSpPr>
            <a:cxnSpLocks/>
          </p:cNvCxnSpPr>
          <p:nvPr/>
        </p:nvCxnSpPr>
        <p:spPr>
          <a:xfrm flipV="1">
            <a:off x="3413176" y="1933916"/>
            <a:ext cx="1344644" cy="2022044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0B82ED-1A25-E95A-4FED-2C52019A96CD}"/>
              </a:ext>
            </a:extLst>
          </p:cNvPr>
          <p:cNvCxnSpPr>
            <a:cxnSpLocks/>
          </p:cNvCxnSpPr>
          <p:nvPr/>
        </p:nvCxnSpPr>
        <p:spPr>
          <a:xfrm>
            <a:off x="3413176" y="3938798"/>
            <a:ext cx="1266407" cy="17162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944B48-43DD-0E77-73B2-07D6A065ADDA}"/>
              </a:ext>
            </a:extLst>
          </p:cNvPr>
          <p:cNvCxnSpPr>
            <a:cxnSpLocks/>
          </p:cNvCxnSpPr>
          <p:nvPr/>
        </p:nvCxnSpPr>
        <p:spPr>
          <a:xfrm>
            <a:off x="7649348" y="1860569"/>
            <a:ext cx="1206973" cy="2043905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C0F0BD-313B-E796-F5CA-EF4B17E7623C}"/>
              </a:ext>
            </a:extLst>
          </p:cNvPr>
          <p:cNvCxnSpPr>
            <a:cxnSpLocks/>
          </p:cNvCxnSpPr>
          <p:nvPr/>
        </p:nvCxnSpPr>
        <p:spPr>
          <a:xfrm flipV="1">
            <a:off x="7589914" y="3947379"/>
            <a:ext cx="1266407" cy="2172240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F77944-FEE3-756E-FE35-56AA3AE15BB7}"/>
              </a:ext>
            </a:extLst>
          </p:cNvPr>
          <p:cNvCxnSpPr>
            <a:cxnSpLocks/>
          </p:cNvCxnSpPr>
          <p:nvPr/>
        </p:nvCxnSpPr>
        <p:spPr>
          <a:xfrm>
            <a:off x="7589914" y="3904474"/>
            <a:ext cx="1266407" cy="17162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20E7AC-2379-6E6C-B524-6F2EED566FD6}"/>
              </a:ext>
            </a:extLst>
          </p:cNvPr>
          <p:cNvCxnSpPr>
            <a:cxnSpLocks/>
          </p:cNvCxnSpPr>
          <p:nvPr/>
        </p:nvCxnSpPr>
        <p:spPr>
          <a:xfrm>
            <a:off x="224937" y="700814"/>
            <a:ext cx="9790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7" name="Summary Zoom 56">
                <a:extLst>
                  <a:ext uri="{FF2B5EF4-FFF2-40B4-BE49-F238E27FC236}">
                    <a16:creationId xmlns:a16="http://schemas.microsoft.com/office/drawing/2014/main" id="{D7943133-B407-3A76-2422-8ABCBDF994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315709"/>
                  </p:ext>
                </p:extLst>
              </p:nvPr>
            </p:nvGraphicFramePr>
            <p:xfrm>
              <a:off x="429310" y="295820"/>
              <a:ext cx="11583270" cy="7104936"/>
            </p:xfrm>
            <a:graphic>
              <a:graphicData uri="http://schemas.microsoft.com/office/powerpoint/2016/summaryzoom">
                <psuz:summaryZm>
                  <psuz:summaryZmObj sectionId="{E930DB8E-F3AC-4713-8F89-3A73829110F6}" offsetFactorX="-60376" offsetFactorY="111227" scaleFactorX="78022" scaleFactorY="78022">
                    <psuz:zmPr id="{00367B3D-EED5-40A0-A99C-83E98F7256DC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865" y="2818157"/>
                          <a:ext cx="2956486" cy="1663024"/>
                        </a:xfrm>
                        <a:prstGeom prst="rect">
                          <a:avLst/>
                        </a:prstGeom>
                        <a:gradFill>
                          <a:gsLst>
                            <a:gs pos="7000">
                              <a:schemeClr val="tx1"/>
                            </a:gs>
                            <a:gs pos="73000">
                              <a:srgbClr val="131F24"/>
                            </a:gs>
                          </a:gsLst>
                          <a:lin ang="16200000" scaled="1"/>
                        </a:gradFill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B4C1F90-FDE1-412A-95CF-4E099B3471D0}" offsetFactorX="-51870" offsetFactorY="15914" scaleFactorX="76004" scaleFactorY="67559">
                    <psuz:zmPr id="{F84BE57E-EAB9-4DCE-A4E0-78930C05F56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51815" y="898088"/>
                          <a:ext cx="2880018" cy="1440007"/>
                        </a:xfrm>
                        <a:prstGeom prst="rect">
                          <a:avLst/>
                        </a:prstGeom>
                        <a:gradFill>
                          <a:gsLst>
                            <a:gs pos="7000">
                              <a:schemeClr val="tx1"/>
                            </a:gs>
                            <a:gs pos="73000">
                              <a:srgbClr val="131F24"/>
                            </a:gs>
                          </a:gsLst>
                          <a:lin ang="16200000" scaled="1"/>
                        </a:gradFill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742F91B-4F3D-424E-A3F0-A82E1C0CA3C5}" offsetFactorX="50614" offsetFactorY="2636" scaleFactorX="76004" scaleFactorY="67559">
                    <psuz:zmPr id="{59F5900F-C2F4-437E-AB60-C10068006B16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03842" y="2888650"/>
                          <a:ext cx="2880018" cy="1440007"/>
                        </a:xfrm>
                        <a:prstGeom prst="rect">
                          <a:avLst/>
                        </a:prstGeom>
                        <a:gradFill>
                          <a:gsLst>
                            <a:gs pos="7000">
                              <a:schemeClr val="tx1"/>
                            </a:gs>
                            <a:gs pos="73000">
                              <a:srgbClr val="131F24"/>
                            </a:gs>
                          </a:gsLst>
                          <a:lin ang="16200000" scaled="1"/>
                        </a:gradFill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2C9A6E1-28D5-42AA-81D2-84915E02294A}" offsetFactorX="-53240" offsetFactorY="96522" scaleFactorX="76004" scaleFactorY="67559">
                    <psuz:zmPr id="{D43753F0-4FC6-4663-B6C2-1CAFD3B15F7B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9901" y="4889812"/>
                          <a:ext cx="2880018" cy="1440007"/>
                        </a:xfrm>
                        <a:prstGeom prst="rect">
                          <a:avLst/>
                        </a:prstGeom>
                        <a:gradFill>
                          <a:gsLst>
                            <a:gs pos="7000">
                              <a:schemeClr val="tx1"/>
                            </a:gs>
                            <a:gs pos="73000">
                              <a:srgbClr val="131F24"/>
                            </a:gs>
                          </a:gsLst>
                          <a:lin ang="16200000" scaled="1"/>
                        </a:gradFill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409BE20-7F6F-4674-B0AA-3E9FCC482D69}" offsetFactorX="160619" offsetFactorY="-105892" scaleFactorX="77999" scaleFactorY="78030">
                    <psuz:zmPr id="{69DD18C3-89C2-4107-9BF3-6D04469A921E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34462" y="2737382"/>
                          <a:ext cx="2955615" cy="1663194"/>
                        </a:xfrm>
                        <a:prstGeom prst="rect">
                          <a:avLst/>
                        </a:prstGeom>
                        <a:gradFill>
                          <a:gsLst>
                            <a:gs pos="7000">
                              <a:schemeClr val="tx1"/>
                            </a:gs>
                            <a:gs pos="73000">
                              <a:srgbClr val="131F24"/>
                            </a:gs>
                          </a:gsLst>
                          <a:lin ang="16200000" scaled="1"/>
                        </a:gradFill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7" name="Summary Zoom 56">
                <a:extLst>
                  <a:ext uri="{FF2B5EF4-FFF2-40B4-BE49-F238E27FC236}">
                    <a16:creationId xmlns:a16="http://schemas.microsoft.com/office/drawing/2014/main" id="{D7943133-B407-3A76-2422-8ABCBDF9942E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29310" y="295820"/>
                <a:ext cx="11583270" cy="7104936"/>
                <a:chOff x="429310" y="295820"/>
                <a:chExt cx="11583270" cy="7104936"/>
              </a:xfrm>
            </p:grpSpPr>
            <p:pic>
              <p:nvPicPr>
                <p:cNvPr id="2" name="Picture 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9175" y="3113977"/>
                  <a:ext cx="2956486" cy="1663024"/>
                </a:xfrm>
                <a:prstGeom prst="rect">
                  <a:avLst/>
                </a:prstGeom>
                <a:gradFill>
                  <a:gsLst>
                    <a:gs pos="7000">
                      <a:schemeClr val="tx1"/>
                    </a:gs>
                    <a:gs pos="73000">
                      <a:srgbClr val="131F24"/>
                    </a:gs>
                  </a:gsLst>
                  <a:lin ang="16200000" scaled="1"/>
                </a:gradFill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81125" y="1193908"/>
                  <a:ext cx="2880018" cy="1440007"/>
                </a:xfrm>
                <a:prstGeom prst="rect">
                  <a:avLst/>
                </a:prstGeom>
                <a:gradFill>
                  <a:gsLst>
                    <a:gs pos="7000">
                      <a:schemeClr val="tx1"/>
                    </a:gs>
                    <a:gs pos="73000">
                      <a:srgbClr val="131F24"/>
                    </a:gs>
                  </a:gsLst>
                  <a:lin ang="16200000" scaled="1"/>
                </a:gradFill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33152" y="3184470"/>
                  <a:ext cx="2880018" cy="1440007"/>
                </a:xfrm>
                <a:prstGeom prst="rect">
                  <a:avLst/>
                </a:prstGeom>
                <a:gradFill>
                  <a:gsLst>
                    <a:gs pos="7000">
                      <a:schemeClr val="tx1"/>
                    </a:gs>
                    <a:gs pos="73000">
                      <a:srgbClr val="131F24"/>
                    </a:gs>
                  </a:gsLst>
                  <a:lin ang="16200000" scaled="1"/>
                </a:gradFill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9211" y="5185632"/>
                  <a:ext cx="2880018" cy="1440007"/>
                </a:xfrm>
                <a:prstGeom prst="rect">
                  <a:avLst/>
                </a:prstGeom>
                <a:gradFill>
                  <a:gsLst>
                    <a:gs pos="7000">
                      <a:schemeClr val="tx1"/>
                    </a:gs>
                    <a:gs pos="73000">
                      <a:srgbClr val="131F24"/>
                    </a:gs>
                  </a:gsLst>
                  <a:lin ang="16200000" scaled="1"/>
                </a:gradFill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63772" y="3033202"/>
                  <a:ext cx="2955615" cy="1663194"/>
                </a:xfrm>
                <a:prstGeom prst="rect">
                  <a:avLst/>
                </a:prstGeom>
                <a:gradFill>
                  <a:gsLst>
                    <a:gs pos="7000">
                      <a:schemeClr val="tx1"/>
                    </a:gs>
                    <a:gs pos="73000">
                      <a:srgbClr val="131F24"/>
                    </a:gs>
                  </a:gsLst>
                  <a:lin ang="16200000" scaled="1"/>
                </a:gradFill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8C5BD6-C3A6-55EC-410B-428976864326}"/>
              </a:ext>
            </a:extLst>
          </p:cNvPr>
          <p:cNvCxnSpPr>
            <a:cxnSpLocks/>
          </p:cNvCxnSpPr>
          <p:nvPr/>
        </p:nvCxnSpPr>
        <p:spPr>
          <a:xfrm>
            <a:off x="3430538" y="3957851"/>
            <a:ext cx="1305526" cy="2222337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223A8F-8AFB-8B07-4024-61995D9E4F33}"/>
              </a:ext>
            </a:extLst>
          </p:cNvPr>
          <p:cNvCxnSpPr>
            <a:cxnSpLocks/>
          </p:cNvCxnSpPr>
          <p:nvPr/>
        </p:nvCxnSpPr>
        <p:spPr>
          <a:xfrm flipV="1">
            <a:off x="3430538" y="1935807"/>
            <a:ext cx="1344644" cy="2022044"/>
          </a:xfrm>
          <a:prstGeom prst="line">
            <a:avLst/>
          </a:prstGeom>
          <a:ln w="25400">
            <a:solidFill>
              <a:srgbClr val="A9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2A35016-3ACE-085C-CCF3-3AC0D512E257}"/>
              </a:ext>
            </a:extLst>
          </p:cNvPr>
          <p:cNvSpPr txBox="1"/>
          <p:nvPr/>
        </p:nvSpPr>
        <p:spPr>
          <a:xfrm>
            <a:off x="429310" y="2480950"/>
            <a:ext cx="165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Introduction</a:t>
            </a:r>
            <a:endParaRPr lang="en-AU" sz="14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C40E29-DDC2-952D-9611-E4DBEF730BDB}"/>
              </a:ext>
            </a:extLst>
          </p:cNvPr>
          <p:cNvSpPr txBox="1"/>
          <p:nvPr/>
        </p:nvSpPr>
        <p:spPr>
          <a:xfrm>
            <a:off x="4699665" y="769951"/>
            <a:ext cx="295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Areas of research/interest</a:t>
            </a:r>
            <a:endParaRPr lang="en-AU" sz="14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DCAF55-B45E-B1A8-7D3A-19B98FCEB425}"/>
              </a:ext>
            </a:extLst>
          </p:cNvPr>
          <p:cNvSpPr txBox="1"/>
          <p:nvPr/>
        </p:nvSpPr>
        <p:spPr>
          <a:xfrm>
            <a:off x="9309144" y="2560114"/>
            <a:ext cx="2040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Research projects</a:t>
            </a:r>
            <a:endParaRPr lang="en-AU" sz="14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2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A828EDD-6FDB-00B2-3B78-0F0CE656C2EC}"/>
              </a:ext>
            </a:extLst>
          </p:cNvPr>
          <p:cNvSpPr/>
          <p:nvPr/>
        </p:nvSpPr>
        <p:spPr>
          <a:xfrm>
            <a:off x="896020" y="4539139"/>
            <a:ext cx="2090247" cy="1562274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257990-B892-608D-FAC6-F0FDB497CB56}"/>
              </a:ext>
            </a:extLst>
          </p:cNvPr>
          <p:cNvSpPr/>
          <p:nvPr/>
        </p:nvSpPr>
        <p:spPr>
          <a:xfrm>
            <a:off x="3144991" y="2391890"/>
            <a:ext cx="2219875" cy="1664977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270076" y="0"/>
            <a:ext cx="12732152" cy="7911296"/>
          </a:xfrm>
          <a:prstGeom prst="rect">
            <a:avLst/>
          </a:prstGeom>
          <a:noFill/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BA16108-AFF6-F7D7-F219-C4B00DE3272F}"/>
              </a:ext>
            </a:extLst>
          </p:cNvPr>
          <p:cNvSpPr/>
          <p:nvPr/>
        </p:nvSpPr>
        <p:spPr>
          <a:xfrm>
            <a:off x="896020" y="2389605"/>
            <a:ext cx="2090247" cy="1667279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E98BFB-F00A-75B0-E727-CAA3D7EC38B0}"/>
              </a:ext>
            </a:extLst>
          </p:cNvPr>
          <p:cNvSpPr/>
          <p:nvPr/>
        </p:nvSpPr>
        <p:spPr>
          <a:xfrm>
            <a:off x="7000186" y="1178118"/>
            <a:ext cx="3871013" cy="3989819"/>
          </a:xfrm>
          <a:prstGeom prst="ellipse">
            <a:avLst/>
          </a:prstGeom>
          <a:solidFill>
            <a:srgbClr val="50656C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2556B4-D58B-E03E-2867-2E2D3FDF5AE7}"/>
              </a:ext>
            </a:extLst>
          </p:cNvPr>
          <p:cNvCxnSpPr>
            <a:cxnSpLocks/>
          </p:cNvCxnSpPr>
          <p:nvPr/>
        </p:nvCxnSpPr>
        <p:spPr>
          <a:xfrm>
            <a:off x="1387472" y="2099886"/>
            <a:ext cx="416127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2905582" y="562035"/>
            <a:ext cx="638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HelleNIC</a:t>
            </a:r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 AIR FORCE ACADEMY</a:t>
            </a:r>
            <a:endParaRPr lang="en-AU" sz="28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2326487" y="1663801"/>
            <a:ext cx="228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</a:rPr>
              <a:t>Areas of interest</a:t>
            </a:r>
            <a:endParaRPr lang="en-AU" sz="1600" b="1" dirty="0"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F9209B-5DF5-2684-4AA4-5B87264E8C0C}"/>
              </a:ext>
            </a:extLst>
          </p:cNvPr>
          <p:cNvSpPr txBox="1"/>
          <p:nvPr/>
        </p:nvSpPr>
        <p:spPr>
          <a:xfrm>
            <a:off x="1402157" y="6957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1931</a:t>
            </a:r>
            <a:endParaRPr lang="en-AU" sz="1400" b="1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Monthly calendar with solid fill">
            <a:extLst>
              <a:ext uri="{FF2B5EF4-FFF2-40B4-BE49-F238E27FC236}">
                <a16:creationId xmlns:a16="http://schemas.microsoft.com/office/drawing/2014/main" id="{1CE085E0-70E5-F99B-CD59-5F4D676D2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60" y="701126"/>
            <a:ext cx="296994" cy="2969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A1B5F65-D38C-1673-8EC2-79109913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273" y="1965108"/>
            <a:ext cx="2369649" cy="2759026"/>
          </a:xfrm>
          <a:prstGeom prst="rect">
            <a:avLst/>
          </a:prstGeom>
        </p:spPr>
      </p:pic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47C9DFCC-2AE2-844F-7554-3EB6A8766D1A}"/>
              </a:ext>
            </a:extLst>
          </p:cNvPr>
          <p:cNvCxnSpPr>
            <a:cxnSpLocks/>
          </p:cNvCxnSpPr>
          <p:nvPr/>
        </p:nvCxnSpPr>
        <p:spPr>
          <a:xfrm>
            <a:off x="1108344" y="6496136"/>
            <a:ext cx="4161272" cy="0"/>
          </a:xfrm>
          <a:prstGeom prst="line">
            <a:avLst/>
          </a:prstGeom>
          <a:ln w="25400">
            <a:gradFill flip="none" rotWithShape="1">
              <a:gsLst>
                <a:gs pos="500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1E18518E-C02C-6729-A145-D4EE5A339969}"/>
              </a:ext>
            </a:extLst>
          </p:cNvPr>
          <p:cNvSpPr txBox="1"/>
          <p:nvPr/>
        </p:nvSpPr>
        <p:spPr>
          <a:xfrm>
            <a:off x="5976938" y="4794116"/>
            <a:ext cx="6107170" cy="201593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- We have been actively engaged in research within these fields since 2003, having numerous national and international collaborations. 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- To date, we have produced over 50 publications, apps, and educational tools advancing knowledge and innovation in the field.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2F9AD-B3B1-866A-C8BB-8F114326B1C5}"/>
              </a:ext>
            </a:extLst>
          </p:cNvPr>
          <p:cNvSpPr txBox="1"/>
          <p:nvPr/>
        </p:nvSpPr>
        <p:spPr>
          <a:xfrm>
            <a:off x="953324" y="4084968"/>
            <a:ext cx="189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</a:rPr>
              <a:t>Flight Training</a:t>
            </a:r>
            <a:endParaRPr lang="en-AU" sz="1600" b="1" dirty="0"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277A1-5FE1-479C-EAF0-FF0E822CD999}"/>
              </a:ext>
            </a:extLst>
          </p:cNvPr>
          <p:cNvSpPr txBox="1"/>
          <p:nvPr/>
        </p:nvSpPr>
        <p:spPr>
          <a:xfrm>
            <a:off x="3324867" y="4079929"/>
            <a:ext cx="2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</a:rPr>
              <a:t>Diverse Mission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EBF25-33E8-EECB-793B-40EC794E577B}"/>
              </a:ext>
            </a:extLst>
          </p:cNvPr>
          <p:cNvSpPr txBox="1"/>
          <p:nvPr/>
        </p:nvSpPr>
        <p:spPr>
          <a:xfrm>
            <a:off x="1106250" y="6169903"/>
            <a:ext cx="15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</a:rPr>
              <a:t>Flight safety</a:t>
            </a:r>
            <a:endParaRPr lang="en-AU" sz="1600" b="1" dirty="0"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latin typeface="Trajan Pro" panose="02020502050506020301" pitchFamily="18" charset="0"/>
            </a:endParaRPr>
          </a:p>
        </p:txBody>
      </p:sp>
      <p:pic>
        <p:nvPicPr>
          <p:cNvPr id="6" name="Picture 5" descr="A person in a pilot's uniform in an airplane&#10;&#10;Description automatically generated">
            <a:extLst>
              <a:ext uri="{FF2B5EF4-FFF2-40B4-BE49-F238E27FC236}">
                <a16:creationId xmlns:a16="http://schemas.microsoft.com/office/drawing/2014/main" id="{702F398D-3DD3-AD03-7F4A-1CC3BB23B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8" y="2503304"/>
            <a:ext cx="1489420" cy="1489420"/>
          </a:xfrm>
          <a:prstGeom prst="rect">
            <a:avLst/>
          </a:prstGeom>
        </p:spPr>
      </p:pic>
      <p:pic>
        <p:nvPicPr>
          <p:cNvPr id="8" name="Picture 7" descr="A yellow sign with a black airplane on it&#10;&#10;Description automatically generated">
            <a:extLst>
              <a:ext uri="{FF2B5EF4-FFF2-40B4-BE49-F238E27FC236}">
                <a16:creationId xmlns:a16="http://schemas.microsoft.com/office/drawing/2014/main" id="{E7621B6A-EE6D-64F4-02A5-EAD604B391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r="38235"/>
          <a:stretch/>
        </p:blipFill>
        <p:spPr>
          <a:xfrm>
            <a:off x="1157334" y="4656341"/>
            <a:ext cx="1489421" cy="1327870"/>
          </a:xfrm>
          <a:prstGeom prst="rect">
            <a:avLst/>
          </a:prstGeom>
        </p:spPr>
      </p:pic>
      <p:pic>
        <p:nvPicPr>
          <p:cNvPr id="10" name="Picture 9" descr="A hand touching a blue target&#10;&#10;Description automatically generated">
            <a:extLst>
              <a:ext uri="{FF2B5EF4-FFF2-40B4-BE49-F238E27FC236}">
                <a16:creationId xmlns:a16="http://schemas.microsoft.com/office/drawing/2014/main" id="{AB32F692-1542-156C-5319-4B594ACC5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48" y="2565217"/>
            <a:ext cx="2088057" cy="13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1604250" y="3234943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0187251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40E02D-DD21-7B25-63D2-EC62333E747A}"/>
              </a:ext>
            </a:extLst>
          </p:cNvPr>
          <p:cNvGrpSpPr/>
          <p:nvPr/>
        </p:nvGrpSpPr>
        <p:grpSpPr>
          <a:xfrm>
            <a:off x="2140688" y="563880"/>
            <a:ext cx="7910624" cy="5390353"/>
            <a:chOff x="2140688" y="563880"/>
            <a:chExt cx="7910624" cy="53903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2140688" y="563880"/>
              <a:ext cx="7910624" cy="5390353"/>
              <a:chOff x="2140688" y="563880"/>
              <a:chExt cx="7910624" cy="5390353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8184C-24A2-8ECD-ABDD-F7C437DEEFD4}"/>
                  </a:ext>
                </a:extLst>
              </p:cNvPr>
              <p:cNvSpPr txBox="1"/>
              <p:nvPr/>
            </p:nvSpPr>
            <p:spPr>
              <a:xfrm>
                <a:off x="2386334" y="1276717"/>
                <a:ext cx="652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Using AR/VR and apps: procedures and emergencies during flight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392326" y="563880"/>
                <a:ext cx="2145384" cy="339888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5" name="Picture 4" descr="A couple of people wearing virtual reality goggles&#10;&#10;Description automatically generated">
              <a:extLst>
                <a:ext uri="{FF2B5EF4-FFF2-40B4-BE49-F238E27FC236}">
                  <a16:creationId xmlns:a16="http://schemas.microsoft.com/office/drawing/2014/main" id="{F439E14B-75F9-9789-60C5-431B830AA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075" y="2018998"/>
              <a:ext cx="5241423" cy="29483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11A7C8-3408-C5F5-BEFF-645A6D7E4A4A}"/>
                </a:ext>
              </a:extLst>
            </p:cNvPr>
            <p:cNvSpPr txBox="1"/>
            <p:nvPr/>
          </p:nvSpPr>
          <p:spPr>
            <a:xfrm>
              <a:off x="2386334" y="563880"/>
              <a:ext cx="21453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flight Training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C9AEC-AA72-FF52-6E4C-0C8763ED0760}"/>
              </a:ext>
            </a:extLst>
          </p:cNvPr>
          <p:cNvGrpSpPr/>
          <p:nvPr/>
        </p:nvGrpSpPr>
        <p:grpSpPr>
          <a:xfrm>
            <a:off x="13686817" y="563879"/>
            <a:ext cx="7910624" cy="5390354"/>
            <a:chOff x="2140688" y="563879"/>
            <a:chExt cx="7910624" cy="5390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581F8E-A576-9B37-22CA-D30ED0DE30AF}"/>
                </a:ext>
              </a:extLst>
            </p:cNvPr>
            <p:cNvGrpSpPr/>
            <p:nvPr/>
          </p:nvGrpSpPr>
          <p:grpSpPr>
            <a:xfrm>
              <a:off x="2140688" y="903768"/>
              <a:ext cx="7910624" cy="5050465"/>
              <a:chOff x="2140688" y="903768"/>
              <a:chExt cx="7910624" cy="5050465"/>
            </a:xfrm>
          </p:grpSpPr>
          <p:sp>
            <p:nvSpPr>
              <p:cNvPr id="21" name="Rectangle: Diagonal Corners Snipped 20">
                <a:extLst>
                  <a:ext uri="{FF2B5EF4-FFF2-40B4-BE49-F238E27FC236}">
                    <a16:creationId xmlns:a16="http://schemas.microsoft.com/office/drawing/2014/main" id="{93B52D6F-23AE-BE54-80DE-4BB87CBCA4C4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DE426A-A8B3-93C8-7106-0FB69DA33692}"/>
                  </a:ext>
                </a:extLst>
              </p:cNvPr>
              <p:cNvSpPr txBox="1"/>
              <p:nvPr/>
            </p:nvSpPr>
            <p:spPr>
              <a:xfrm>
                <a:off x="2229788" y="1127896"/>
                <a:ext cx="72999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Human Augmentation</a:t>
                </a:r>
              </a:p>
              <a:p>
                <a:pPr algn="just">
                  <a:buClr>
                    <a:srgbClr val="A99A66"/>
                  </a:buClr>
                </a:pPr>
                <a:endParaRPr lang="en-GB" dirty="0">
                  <a:solidFill>
                    <a:prstClr val="white"/>
                  </a:solidFill>
                  <a:latin typeface="Corbel" panose="020B0503020204020204"/>
                </a:endParaRPr>
              </a:p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Moral Enhancement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: Single Corner Snipped 23">
                <a:extLst>
                  <a:ext uri="{FF2B5EF4-FFF2-40B4-BE49-F238E27FC236}">
                    <a16:creationId xmlns:a16="http://schemas.microsoft.com/office/drawing/2014/main" id="{24F1938D-D655-FD49-4E36-C573A4508C03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A6F0728F-2C32-9DBB-020B-2164C56B36EF}"/>
                </a:ext>
              </a:extLst>
            </p:cNvPr>
            <p:cNvSpPr/>
            <p:nvPr/>
          </p:nvSpPr>
          <p:spPr>
            <a:xfrm>
              <a:off x="2386334" y="563879"/>
              <a:ext cx="2834994" cy="339888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07A9D-DD69-5062-436D-5A61ACFD189D}"/>
                </a:ext>
              </a:extLst>
            </p:cNvPr>
            <p:cNvSpPr txBox="1"/>
            <p:nvPr/>
          </p:nvSpPr>
          <p:spPr>
            <a:xfrm>
              <a:off x="2332994" y="565213"/>
              <a:ext cx="3161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Missions &amp; Operations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hand touching a blue target&#10;&#10;Description automatically generated">
              <a:extLst>
                <a:ext uri="{FF2B5EF4-FFF2-40B4-BE49-F238E27FC236}">
                  <a16:creationId xmlns:a16="http://schemas.microsoft.com/office/drawing/2014/main" id="{CAF1E4CF-2AF7-9900-72ED-DFA7BDF78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237" y="2789889"/>
              <a:ext cx="4052678" cy="2701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1604250" y="3234943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0187251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29FEBA-5712-819E-2418-895773FA592B}"/>
              </a:ext>
            </a:extLst>
          </p:cNvPr>
          <p:cNvGrpSpPr/>
          <p:nvPr/>
        </p:nvGrpSpPr>
        <p:grpSpPr>
          <a:xfrm>
            <a:off x="2140688" y="563879"/>
            <a:ext cx="7910624" cy="5390354"/>
            <a:chOff x="2140688" y="563879"/>
            <a:chExt cx="7910624" cy="53903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2140688" y="903768"/>
              <a:ext cx="7910624" cy="5050465"/>
              <a:chOff x="2140688" y="903768"/>
              <a:chExt cx="7910624" cy="5050465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8184C-24A2-8ECD-ABDD-F7C437DEEFD4}"/>
                  </a:ext>
                </a:extLst>
              </p:cNvPr>
              <p:cNvSpPr txBox="1"/>
              <p:nvPr/>
            </p:nvSpPr>
            <p:spPr>
              <a:xfrm>
                <a:off x="2229788" y="1127896"/>
                <a:ext cx="72999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Human Augmentation</a:t>
                </a:r>
              </a:p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prstClr val="white"/>
                  </a:solidFill>
                  <a:latin typeface="Corbel" panose="020B0503020204020204"/>
                </a:endParaRPr>
              </a:p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Moral Enhancement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93C1C8A6-BCF5-793E-323A-9E3F584E492D}"/>
                </a:ext>
              </a:extLst>
            </p:cNvPr>
            <p:cNvSpPr/>
            <p:nvPr/>
          </p:nvSpPr>
          <p:spPr>
            <a:xfrm>
              <a:off x="2386334" y="563879"/>
              <a:ext cx="2834994" cy="339888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2CBCCC-88CB-9191-63FB-CEA632F97242}"/>
                </a:ext>
              </a:extLst>
            </p:cNvPr>
            <p:cNvSpPr txBox="1"/>
            <p:nvPr/>
          </p:nvSpPr>
          <p:spPr>
            <a:xfrm>
              <a:off x="2332994" y="565213"/>
              <a:ext cx="3161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Missions &amp; Operations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hand touching a blue target&#10;&#10;Description automatically generated">
              <a:extLst>
                <a:ext uri="{FF2B5EF4-FFF2-40B4-BE49-F238E27FC236}">
                  <a16:creationId xmlns:a16="http://schemas.microsoft.com/office/drawing/2014/main" id="{D24A1EA0-18AF-AF62-5E6E-E7B528B9B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237" y="2789889"/>
              <a:ext cx="4052678" cy="270178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AE535E-FCBE-F111-5A16-F2A0399A58F9}"/>
              </a:ext>
            </a:extLst>
          </p:cNvPr>
          <p:cNvGrpSpPr/>
          <p:nvPr/>
        </p:nvGrpSpPr>
        <p:grpSpPr>
          <a:xfrm>
            <a:off x="13043604" y="563879"/>
            <a:ext cx="7910624" cy="5390354"/>
            <a:chOff x="2140688" y="563879"/>
            <a:chExt cx="7910624" cy="53903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065F8D-C827-4C97-95FF-6DDE4875A332}"/>
                </a:ext>
              </a:extLst>
            </p:cNvPr>
            <p:cNvGrpSpPr/>
            <p:nvPr/>
          </p:nvGrpSpPr>
          <p:grpSpPr>
            <a:xfrm>
              <a:off x="2140688" y="903768"/>
              <a:ext cx="7910624" cy="5050465"/>
              <a:chOff x="2140688" y="903768"/>
              <a:chExt cx="7910624" cy="5050465"/>
            </a:xfrm>
          </p:grpSpPr>
          <p:sp>
            <p:nvSpPr>
              <p:cNvPr id="23" name="Rectangle: Diagonal Corners Snipped 22">
                <a:extLst>
                  <a:ext uri="{FF2B5EF4-FFF2-40B4-BE49-F238E27FC236}">
                    <a16:creationId xmlns:a16="http://schemas.microsoft.com/office/drawing/2014/main" id="{57ACEFE0-9DCC-C2ED-4812-8DAC8A079A8A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5FC172-3314-B591-420F-A3BFD5AB79EC}"/>
                  </a:ext>
                </a:extLst>
              </p:cNvPr>
              <p:cNvSpPr txBox="1"/>
              <p:nvPr/>
            </p:nvSpPr>
            <p:spPr>
              <a:xfrm>
                <a:off x="2386334" y="1165962"/>
                <a:ext cx="69434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Flight Safety: Using AI to prevent accidents, educate, detect risks, and enhance safety protocols in the air</a:t>
                </a:r>
              </a:p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prstClr val="white"/>
                  </a:solidFill>
                  <a:latin typeface="Corbel" panose="020B0503020204020204"/>
                </a:endParaRPr>
              </a:p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Prevention training using games, smart devices, and apps in various areas related to flight safety</a:t>
                </a:r>
                <a:endParaRPr lang="en-US" dirty="0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sp>
            <p:nvSpPr>
              <p:cNvPr id="25" name="Rectangle: Single Corner Snipped 24">
                <a:extLst>
                  <a:ext uri="{FF2B5EF4-FFF2-40B4-BE49-F238E27FC236}">
                    <a16:creationId xmlns:a16="http://schemas.microsoft.com/office/drawing/2014/main" id="{BCEBE824-8DA2-C2C0-38FC-223E62417D5D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7B10CF1D-28B9-86F4-99B0-DEF383D03126}"/>
                </a:ext>
              </a:extLst>
            </p:cNvPr>
            <p:cNvSpPr/>
            <p:nvPr/>
          </p:nvSpPr>
          <p:spPr>
            <a:xfrm>
              <a:off x="2386334" y="563879"/>
              <a:ext cx="2075176" cy="339888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64714A-497F-28A5-AD31-2E69F3E68B50}"/>
                </a:ext>
              </a:extLst>
            </p:cNvPr>
            <p:cNvSpPr txBox="1"/>
            <p:nvPr/>
          </p:nvSpPr>
          <p:spPr>
            <a:xfrm>
              <a:off x="2386334" y="563880"/>
              <a:ext cx="21453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Cross-cutting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A close-up of an airplane&#10;&#10;Description automatically generated">
              <a:extLst>
                <a:ext uri="{FF2B5EF4-FFF2-40B4-BE49-F238E27FC236}">
                  <a16:creationId xmlns:a16="http://schemas.microsoft.com/office/drawing/2014/main" id="{468081F2-BF67-83FC-910D-43901C270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469" y="2801625"/>
              <a:ext cx="4598312" cy="274997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A98377-AE7C-B208-1168-50141163929E}"/>
              </a:ext>
            </a:extLst>
          </p:cNvPr>
          <p:cNvGrpSpPr/>
          <p:nvPr/>
        </p:nvGrpSpPr>
        <p:grpSpPr>
          <a:xfrm>
            <a:off x="-9041368" y="563879"/>
            <a:ext cx="7910624" cy="5390353"/>
            <a:chOff x="2140688" y="563880"/>
            <a:chExt cx="7910624" cy="539035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CE8EA7-F16C-D08B-199D-BB184D0DFB83}"/>
                </a:ext>
              </a:extLst>
            </p:cNvPr>
            <p:cNvGrpSpPr/>
            <p:nvPr/>
          </p:nvGrpSpPr>
          <p:grpSpPr>
            <a:xfrm>
              <a:off x="2140688" y="563880"/>
              <a:ext cx="7910624" cy="5390353"/>
              <a:chOff x="2140688" y="563880"/>
              <a:chExt cx="7910624" cy="5390353"/>
            </a:xfrm>
          </p:grpSpPr>
          <p:sp>
            <p:nvSpPr>
              <p:cNvPr id="30" name="Rectangle: Diagonal Corners Snipped 29">
                <a:extLst>
                  <a:ext uri="{FF2B5EF4-FFF2-40B4-BE49-F238E27FC236}">
                    <a16:creationId xmlns:a16="http://schemas.microsoft.com/office/drawing/2014/main" id="{2A4991E1-5A4F-A2FF-E5B6-E79D819C4E66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145B23-2439-9932-5F96-85D4FD613D4F}"/>
                  </a:ext>
                </a:extLst>
              </p:cNvPr>
              <p:cNvSpPr txBox="1"/>
              <p:nvPr/>
            </p:nvSpPr>
            <p:spPr>
              <a:xfrm>
                <a:off x="2386334" y="1276717"/>
                <a:ext cx="652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Using AR/VR and apps: procedures and emergencies during flight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: Single Corner Snipped 39">
                <a:extLst>
                  <a:ext uri="{FF2B5EF4-FFF2-40B4-BE49-F238E27FC236}">
                    <a16:creationId xmlns:a16="http://schemas.microsoft.com/office/drawing/2014/main" id="{61C68F04-4899-3C68-7619-1501C4D7251A}"/>
                  </a:ext>
                </a:extLst>
              </p:cNvPr>
              <p:cNvSpPr/>
              <p:nvPr/>
            </p:nvSpPr>
            <p:spPr>
              <a:xfrm>
                <a:off x="2392326" y="563880"/>
                <a:ext cx="2145384" cy="339888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: Single Corner Snipped 40">
                <a:extLst>
                  <a:ext uri="{FF2B5EF4-FFF2-40B4-BE49-F238E27FC236}">
                    <a16:creationId xmlns:a16="http://schemas.microsoft.com/office/drawing/2014/main" id="{F137717F-216F-98AB-ED8B-34EA6EA3C9D8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8" name="Picture 27" descr="A couple of people wearing virtual reality goggles&#10;&#10;Description automatically generated">
              <a:extLst>
                <a:ext uri="{FF2B5EF4-FFF2-40B4-BE49-F238E27FC236}">
                  <a16:creationId xmlns:a16="http://schemas.microsoft.com/office/drawing/2014/main" id="{C515F0C6-5740-EEC2-1F68-6BE16F039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075" y="2018998"/>
              <a:ext cx="5241423" cy="29483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AB47E6-DC3F-BABE-04B8-F721F451E2EC}"/>
                </a:ext>
              </a:extLst>
            </p:cNvPr>
            <p:cNvSpPr txBox="1"/>
            <p:nvPr/>
          </p:nvSpPr>
          <p:spPr>
            <a:xfrm>
              <a:off x="2386334" y="563880"/>
              <a:ext cx="21453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flight Training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1604250" y="3234943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0187251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DA8100-F46E-E895-AE7E-0EFBD74BCD63}"/>
              </a:ext>
            </a:extLst>
          </p:cNvPr>
          <p:cNvGrpSpPr/>
          <p:nvPr/>
        </p:nvGrpSpPr>
        <p:grpSpPr>
          <a:xfrm>
            <a:off x="2140688" y="563879"/>
            <a:ext cx="7910624" cy="5390354"/>
            <a:chOff x="2140688" y="563879"/>
            <a:chExt cx="7910624" cy="53903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2140688" y="903768"/>
              <a:ext cx="7910624" cy="5050465"/>
              <a:chOff x="2140688" y="903768"/>
              <a:chExt cx="7910624" cy="5050465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8184C-24A2-8ECD-ABDD-F7C437DEEFD4}"/>
                  </a:ext>
                </a:extLst>
              </p:cNvPr>
              <p:cNvSpPr txBox="1"/>
              <p:nvPr/>
            </p:nvSpPr>
            <p:spPr>
              <a:xfrm>
                <a:off x="2386334" y="1165962"/>
                <a:ext cx="69434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Flight Safety: Using AI to prevent accidents, educate, detect risks, and enhance safety protocols in the air</a:t>
                </a:r>
              </a:p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prstClr val="white"/>
                  </a:solidFill>
                  <a:latin typeface="Corbel" panose="020B0503020204020204"/>
                </a:endParaRPr>
              </a:p>
              <a:p>
                <a:pPr marL="342900" indent="-34290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Prevention training using games, smart devices, and apps in various areas related to flight safety</a:t>
                </a:r>
                <a:endParaRPr lang="en-US" dirty="0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DF03505F-8DA4-EFF2-44FE-746BBDBD48FB}"/>
                </a:ext>
              </a:extLst>
            </p:cNvPr>
            <p:cNvSpPr/>
            <p:nvPr/>
          </p:nvSpPr>
          <p:spPr>
            <a:xfrm>
              <a:off x="2386334" y="563879"/>
              <a:ext cx="2075176" cy="339888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D26821-95F6-ECE8-5F9C-95626714D409}"/>
                </a:ext>
              </a:extLst>
            </p:cNvPr>
            <p:cNvSpPr txBox="1"/>
            <p:nvPr/>
          </p:nvSpPr>
          <p:spPr>
            <a:xfrm>
              <a:off x="2386334" y="563880"/>
              <a:ext cx="21453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Cross-cutting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 close-up of an airplane&#10;&#10;Description automatically generated">
              <a:extLst>
                <a:ext uri="{FF2B5EF4-FFF2-40B4-BE49-F238E27FC236}">
                  <a16:creationId xmlns:a16="http://schemas.microsoft.com/office/drawing/2014/main" id="{C92ADB00-BD36-838A-40A9-FC1D5D3E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469" y="2801625"/>
              <a:ext cx="4598312" cy="274997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3ADFB-03C6-F270-8778-B15CC082BEC2}"/>
              </a:ext>
            </a:extLst>
          </p:cNvPr>
          <p:cNvGrpSpPr/>
          <p:nvPr/>
        </p:nvGrpSpPr>
        <p:grpSpPr>
          <a:xfrm>
            <a:off x="-8737300" y="563879"/>
            <a:ext cx="7910624" cy="5390354"/>
            <a:chOff x="2140688" y="563879"/>
            <a:chExt cx="7910624" cy="539035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AEF6D1-6F16-49C7-B946-16B1888CF97C}"/>
                </a:ext>
              </a:extLst>
            </p:cNvPr>
            <p:cNvGrpSpPr/>
            <p:nvPr/>
          </p:nvGrpSpPr>
          <p:grpSpPr>
            <a:xfrm>
              <a:off x="2140688" y="903768"/>
              <a:ext cx="7910624" cy="5050465"/>
              <a:chOff x="2140688" y="903768"/>
              <a:chExt cx="7910624" cy="5050465"/>
            </a:xfrm>
          </p:grpSpPr>
          <p:sp>
            <p:nvSpPr>
              <p:cNvPr id="25" name="Rectangle: Diagonal Corners Snipped 24">
                <a:extLst>
                  <a:ext uri="{FF2B5EF4-FFF2-40B4-BE49-F238E27FC236}">
                    <a16:creationId xmlns:a16="http://schemas.microsoft.com/office/drawing/2014/main" id="{BD5CDAA0-7324-7F11-61E1-DA95B11DA156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E72F317-9F07-9723-46DC-D1EB340AADD6}"/>
                  </a:ext>
                </a:extLst>
              </p:cNvPr>
              <p:cNvSpPr txBox="1"/>
              <p:nvPr/>
            </p:nvSpPr>
            <p:spPr>
              <a:xfrm>
                <a:off x="2229788" y="1127896"/>
                <a:ext cx="72999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Human Augmentation</a:t>
                </a:r>
              </a:p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prstClr val="white"/>
                  </a:solidFill>
                  <a:latin typeface="Corbel" panose="020B0503020204020204"/>
                </a:endParaRPr>
              </a:p>
              <a:p>
                <a:pPr marL="285750" indent="-285750" algn="just">
                  <a:buClr>
                    <a:srgbClr val="A99A66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white"/>
                    </a:solidFill>
                    <a:latin typeface="Corbel" panose="020B0503020204020204"/>
                  </a:rPr>
                  <a:t>Moral Enhancement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3EF96745-C855-0BF0-3F02-B5284CB95944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BA6676F1-4CE8-C525-E7E2-D11C4FBD75ED}"/>
                </a:ext>
              </a:extLst>
            </p:cNvPr>
            <p:cNvSpPr/>
            <p:nvPr/>
          </p:nvSpPr>
          <p:spPr>
            <a:xfrm>
              <a:off x="2386334" y="563879"/>
              <a:ext cx="2834994" cy="339888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4741E0-5432-8B40-795F-B527F41B5BC3}"/>
                </a:ext>
              </a:extLst>
            </p:cNvPr>
            <p:cNvSpPr txBox="1"/>
            <p:nvPr/>
          </p:nvSpPr>
          <p:spPr>
            <a:xfrm>
              <a:off x="2332994" y="565213"/>
              <a:ext cx="3161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Missions &amp; Operations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A hand touching a blue target&#10;&#10;Description automatically generated">
              <a:extLst>
                <a:ext uri="{FF2B5EF4-FFF2-40B4-BE49-F238E27FC236}">
                  <a16:creationId xmlns:a16="http://schemas.microsoft.com/office/drawing/2014/main" id="{6E17C893-FDB6-E841-E232-19CBB865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237" y="2789889"/>
              <a:ext cx="4052678" cy="2701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21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73000">
              <a:srgbClr val="131F2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and white jet in the sky&#10;&#10;Description automatically generated">
            <a:extLst>
              <a:ext uri="{FF2B5EF4-FFF2-40B4-BE49-F238E27FC236}">
                <a16:creationId xmlns:a16="http://schemas.microsoft.com/office/drawing/2014/main" id="{3A42027A-8EAF-B597-B54A-5810AD0A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61" b="7448"/>
          <a:stretch/>
        </p:blipFill>
        <p:spPr>
          <a:xfrm>
            <a:off x="-437909" y="-604956"/>
            <a:ext cx="12732152" cy="7911296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A828EDD-6FDB-00B2-3B78-0F0CE656C2EC}"/>
              </a:ext>
            </a:extLst>
          </p:cNvPr>
          <p:cNvSpPr/>
          <p:nvPr/>
        </p:nvSpPr>
        <p:spPr>
          <a:xfrm>
            <a:off x="1053613" y="3979308"/>
            <a:ext cx="2881366" cy="1803333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A16108-AFF6-F7D7-F219-C4B00DE3272F}"/>
              </a:ext>
            </a:extLst>
          </p:cNvPr>
          <p:cNvSpPr/>
          <p:nvPr/>
        </p:nvSpPr>
        <p:spPr>
          <a:xfrm>
            <a:off x="1053613" y="1599598"/>
            <a:ext cx="2881366" cy="2163165"/>
          </a:xfrm>
          <a:prstGeom prst="rect">
            <a:avLst/>
          </a:prstGeom>
          <a:gradFill flip="none" rotWithShape="1">
            <a:gsLst>
              <a:gs pos="2000">
                <a:srgbClr val="364348">
                  <a:alpha val="71765"/>
                </a:srgbClr>
              </a:gs>
              <a:gs pos="100000">
                <a:srgbClr val="131F24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506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A967FC-7806-C680-5836-7FBC5D697A1D}"/>
              </a:ext>
            </a:extLst>
          </p:cNvPr>
          <p:cNvCxnSpPr>
            <a:cxnSpLocks/>
          </p:cNvCxnSpPr>
          <p:nvPr/>
        </p:nvCxnSpPr>
        <p:spPr>
          <a:xfrm>
            <a:off x="736600" y="133096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10D182-7152-8F14-5F7E-891E774D5BE9}"/>
              </a:ext>
            </a:extLst>
          </p:cNvPr>
          <p:cNvSpPr txBox="1"/>
          <p:nvPr/>
        </p:nvSpPr>
        <p:spPr>
          <a:xfrm>
            <a:off x="4370672" y="562035"/>
            <a:ext cx="345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Flight training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B97F2-91F2-A262-EC81-7E1980498E52}"/>
              </a:ext>
            </a:extLst>
          </p:cNvPr>
          <p:cNvSpPr txBox="1"/>
          <p:nvPr/>
        </p:nvSpPr>
        <p:spPr>
          <a:xfrm>
            <a:off x="4215422" y="1800415"/>
            <a:ext cx="288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</a:rPr>
              <a:t>Traditional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A99A66"/>
              </a:solidFill>
              <a:effectLst>
                <a:glow rad="63500">
                  <a:srgbClr val="A99A66">
                    <a:alpha val="7000"/>
                  </a:srgbClr>
                </a:glow>
              </a:effectLst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30954-7ABC-3002-B914-1240A6EF7E0A}"/>
              </a:ext>
            </a:extLst>
          </p:cNvPr>
          <p:cNvSpPr txBox="1"/>
          <p:nvPr/>
        </p:nvSpPr>
        <p:spPr>
          <a:xfrm>
            <a:off x="4215422" y="2244263"/>
            <a:ext cx="611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Providing theoretical knowledge in class (Aeronautics) &amp; hands-on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B3B42F-E427-9395-424A-F9D37B048C29}"/>
              </a:ext>
            </a:extLst>
          </p:cNvPr>
          <p:cNvCxnSpPr>
            <a:cxnSpLocks/>
          </p:cNvCxnSpPr>
          <p:nvPr/>
        </p:nvCxnSpPr>
        <p:spPr>
          <a:xfrm>
            <a:off x="698500" y="5960110"/>
            <a:ext cx="107188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131F24"/>
                </a:gs>
                <a:gs pos="100000">
                  <a:srgbClr val="131F24"/>
                </a:gs>
                <a:gs pos="46000">
                  <a:srgbClr val="A99A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10E160-0BB7-364A-0BFA-82BED8699602}"/>
              </a:ext>
            </a:extLst>
          </p:cNvPr>
          <p:cNvSpPr txBox="1">
            <a:spLocks/>
          </p:cNvSpPr>
          <p:nvPr/>
        </p:nvSpPr>
        <p:spPr>
          <a:xfrm>
            <a:off x="4215422" y="4102477"/>
            <a:ext cx="5402011" cy="405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rgbClr val="A99A66"/>
                </a:solidFill>
                <a:effectLst>
                  <a:glow rad="63500">
                    <a:srgbClr val="A99A66">
                      <a:alpha val="7000"/>
                    </a:srgbClr>
                  </a:glow>
                </a:effectLst>
                <a:latin typeface="Trajan Pro" panose="02020502050506020301" pitchFamily="18" charset="0"/>
                <a:ea typeface="+mn-ea"/>
                <a:cs typeface="+mn-cs"/>
              </a:rPr>
              <a:t>Flight Training: An Innovative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A7B95-3159-6D7B-A80A-E7BCD0CFBBE5}"/>
              </a:ext>
            </a:extLst>
          </p:cNvPr>
          <p:cNvSpPr txBox="1"/>
          <p:nvPr/>
        </p:nvSpPr>
        <p:spPr>
          <a:xfrm>
            <a:off x="4210659" y="4495104"/>
            <a:ext cx="529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Problem Basel Learning Approach</a:t>
            </a:r>
          </a:p>
        </p:txBody>
      </p:sp>
      <p:pic>
        <p:nvPicPr>
          <p:cNvPr id="10" name="Picture 9" descr="A group of men in a cockpit&#10;&#10;Description automatically generated">
            <a:extLst>
              <a:ext uri="{FF2B5EF4-FFF2-40B4-BE49-F238E27FC236}">
                <a16:creationId xmlns:a16="http://schemas.microsoft.com/office/drawing/2014/main" id="{7F3769CB-A9EE-897E-A2BE-D8A983B3D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3" y="1959726"/>
            <a:ext cx="2691526" cy="1513985"/>
          </a:xfrm>
          <a:prstGeom prst="rect">
            <a:avLst/>
          </a:prstGeom>
        </p:spPr>
      </p:pic>
      <p:pic>
        <p:nvPicPr>
          <p:cNvPr id="12" name="Picture 11" descr="A plane flying over water&#10;&#10;Description automatically generated">
            <a:extLst>
              <a:ext uri="{FF2B5EF4-FFF2-40B4-BE49-F238E27FC236}">
                <a16:creationId xmlns:a16="http://schemas.microsoft.com/office/drawing/2014/main" id="{A4BCAF97-A514-1AE6-229B-906C60598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145454"/>
            <a:ext cx="2671763" cy="14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37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3516A-51E5-76BB-B9F4-3CA6A3FF408E}"/>
              </a:ext>
            </a:extLst>
          </p:cNvPr>
          <p:cNvGrpSpPr/>
          <p:nvPr/>
        </p:nvGrpSpPr>
        <p:grpSpPr>
          <a:xfrm>
            <a:off x="519113" y="565212"/>
            <a:ext cx="11144250" cy="5389021"/>
            <a:chOff x="2140688" y="565212"/>
            <a:chExt cx="7910624" cy="5389021"/>
          </a:xfrm>
        </p:grpSpPr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1A98154E-AA16-4496-FFCA-57C076CB09C2}"/>
                </a:ext>
              </a:extLst>
            </p:cNvPr>
            <p:cNvSpPr/>
            <p:nvPr/>
          </p:nvSpPr>
          <p:spPr>
            <a:xfrm>
              <a:off x="2140688" y="903768"/>
              <a:ext cx="7910624" cy="5050465"/>
            </a:xfrm>
            <a:prstGeom prst="snip2DiagRect">
              <a:avLst/>
            </a:prstGeom>
            <a:gradFill flip="none" rotWithShape="1">
              <a:gsLst>
                <a:gs pos="100000">
                  <a:schemeClr val="tx1">
                    <a:alpha val="71000"/>
                  </a:schemeClr>
                </a:gs>
                <a:gs pos="0">
                  <a:srgbClr val="131F24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5065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id="{1B9E1B7F-13BB-738A-D8BA-FD4475CDDBC0}"/>
                </a:ext>
              </a:extLst>
            </p:cNvPr>
            <p:cNvSpPr/>
            <p:nvPr/>
          </p:nvSpPr>
          <p:spPr>
            <a:xfrm>
              <a:off x="7736484" y="5517452"/>
              <a:ext cx="1935125" cy="212652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13BE130B-DB54-82F9-CE88-BEFBAFE1DD7D}"/>
                </a:ext>
              </a:extLst>
            </p:cNvPr>
            <p:cNvSpPr/>
            <p:nvPr/>
          </p:nvSpPr>
          <p:spPr>
            <a:xfrm>
              <a:off x="2439654" y="565212"/>
              <a:ext cx="2005481" cy="325619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9DCF4D-FDE3-5325-B162-EA5AA65C870D}"/>
                </a:ext>
              </a:extLst>
            </p:cNvPr>
            <p:cNvSpPr txBox="1"/>
            <p:nvPr/>
          </p:nvSpPr>
          <p:spPr>
            <a:xfrm>
              <a:off x="2401679" y="565213"/>
              <a:ext cx="20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Traditional Training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EB9033-F25F-8BCA-75EF-26F951F52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64928"/>
              </p:ext>
            </p:extLst>
          </p:nvPr>
        </p:nvGraphicFramePr>
        <p:xfrm>
          <a:off x="1034505" y="1627271"/>
          <a:ext cx="10247114" cy="373802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32521">
                  <a:extLst>
                    <a:ext uri="{9D8B030D-6E8A-4147-A177-3AD203B41FA5}">
                      <a16:colId xmlns:a16="http://schemas.microsoft.com/office/drawing/2014/main" val="3382071710"/>
                    </a:ext>
                  </a:extLst>
                </a:gridCol>
                <a:gridCol w="3232521">
                  <a:extLst>
                    <a:ext uri="{9D8B030D-6E8A-4147-A177-3AD203B41FA5}">
                      <a16:colId xmlns:a16="http://schemas.microsoft.com/office/drawing/2014/main" val="3978026024"/>
                    </a:ext>
                  </a:extLst>
                </a:gridCol>
                <a:gridCol w="3782072">
                  <a:extLst>
                    <a:ext uri="{9D8B030D-6E8A-4147-A177-3AD203B41FA5}">
                      <a16:colId xmlns:a16="http://schemas.microsoft.com/office/drawing/2014/main" val="2266325037"/>
                    </a:ext>
                  </a:extLst>
                </a:gridCol>
              </a:tblGrid>
              <a:tr h="431401">
                <a:tc>
                  <a:txBody>
                    <a:bodyPr/>
                    <a:lstStyle/>
                    <a:p>
                      <a:r>
                        <a:rPr lang="en-GB" dirty="0"/>
                        <a:t>Training Approach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Benefit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Limitation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91427"/>
                  </a:ext>
                </a:extLst>
              </a:tr>
              <a:tr h="95735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Theoretical aeronautical background, documentaries, or educational film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By role-playing with a flight emergency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Cannot prepare pilots to deal with complex situations in limited time while being under stress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5893"/>
                  </a:ext>
                </a:extLst>
              </a:tr>
              <a:tr h="1160544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Discussion on safety regulations before or after a real or simulated flight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Discussion and analysis of applied issues takes place and theory is combined with practice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No access to specially developed educational materials that will help them understand the reason (Aeronautics) behind the actions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9513"/>
                  </a:ext>
                </a:extLst>
              </a:tr>
              <a:tr h="11605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 of tested scenarios with limited risk of the future pilots involved during real or simulated flight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Trainees feel emergency situations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Train pilots in dangerous situations to show them how to deal with mid-air crises instructor must be presented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134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175550C-A1E9-1460-9158-4764CEA0C7FA}"/>
              </a:ext>
            </a:extLst>
          </p:cNvPr>
          <p:cNvSpPr txBox="1"/>
          <p:nvPr/>
        </p:nvSpPr>
        <p:spPr>
          <a:xfrm>
            <a:off x="940287" y="1095200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99A66"/>
                </a:solidFill>
              </a:rPr>
              <a:t>Providing theoretical knowledge in class (Aeronautics) &amp; hands-on training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0FC9CA-2773-1873-70DC-05FBAA73DA52}"/>
              </a:ext>
            </a:extLst>
          </p:cNvPr>
          <p:cNvGrpSpPr/>
          <p:nvPr/>
        </p:nvGrpSpPr>
        <p:grpSpPr>
          <a:xfrm>
            <a:off x="13189847" y="565212"/>
            <a:ext cx="11144250" cy="5389021"/>
            <a:chOff x="519113" y="569975"/>
            <a:chExt cx="11144250" cy="53890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98E102-BB37-729F-185C-3A1AB188E025}"/>
                </a:ext>
              </a:extLst>
            </p:cNvPr>
            <p:cNvGrpSpPr/>
            <p:nvPr/>
          </p:nvGrpSpPr>
          <p:grpSpPr>
            <a:xfrm>
              <a:off x="519113" y="569975"/>
              <a:ext cx="11144250" cy="5389021"/>
              <a:chOff x="2140688" y="565212"/>
              <a:chExt cx="7910624" cy="5389021"/>
            </a:xfrm>
          </p:grpSpPr>
          <p:sp>
            <p:nvSpPr>
              <p:cNvPr id="18" name="Rectangle: Diagonal Corners Snipped 17">
                <a:extLst>
                  <a:ext uri="{FF2B5EF4-FFF2-40B4-BE49-F238E27FC236}">
                    <a16:creationId xmlns:a16="http://schemas.microsoft.com/office/drawing/2014/main" id="{E598BFC7-912B-4F41-32C3-8C688C611775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2989D948-7DCF-9938-BA22-C71589EF5AA7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E985BA11-E1E8-B027-9BBB-EBDEBEFD2DEB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CCDB38-13EB-363C-A395-F325AF9716AF}"/>
                  </a:ext>
                </a:extLst>
              </p:cNvPr>
              <p:cNvSpPr txBox="1"/>
              <p:nvPr/>
            </p:nvSpPr>
            <p:spPr>
              <a:xfrm>
                <a:off x="2472672" y="580603"/>
                <a:ext cx="20054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Innovative APPROACH</a:t>
                </a:r>
                <a:endParaRPr lang="en-A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617DFD-580E-9C6B-F258-D45DE53D3EDC}"/>
                </a:ext>
              </a:extLst>
            </p:cNvPr>
            <p:cNvSpPr txBox="1"/>
            <p:nvPr/>
          </p:nvSpPr>
          <p:spPr>
            <a:xfrm>
              <a:off x="663711" y="1740764"/>
              <a:ext cx="5013189" cy="283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GB" sz="2000" dirty="0">
                  <a:solidFill>
                    <a:srgbClr val="A99A66"/>
                  </a:solidFill>
                </a:rPr>
                <a:t>Problem-Based Learning (PBL) approach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Selection of flight scenarios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Develop the Virtual Reality (VR) Simulator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 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Check with appropriate questionnaires to evaluate </a:t>
              </a: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selected flight scenarios</a:t>
              </a:r>
              <a:endParaRPr lang="en-GB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players’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 </a:t>
              </a: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satisfaction</a:t>
              </a:r>
              <a:endParaRPr lang="en-GB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scenarios that 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Cadets seek to be examined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2E9501-C132-6212-721E-F0B02C0F61BB}"/>
                </a:ext>
              </a:extLst>
            </p:cNvPr>
            <p:cNvSpPr txBox="1"/>
            <p:nvPr/>
          </p:nvSpPr>
          <p:spPr>
            <a:xfrm>
              <a:off x="5988285" y="1677238"/>
              <a:ext cx="5675078" cy="3503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" lvl="1" indent="-342900">
                <a:spcBef>
                  <a:spcPts val="1001"/>
                </a:spcBef>
                <a:buClr>
                  <a:srgbClr val="2E75B6"/>
                </a:buClr>
              </a:pPr>
              <a:r>
                <a:rPr lang="en-GB" dirty="0">
                  <a:solidFill>
                    <a:srgbClr val="A99A66"/>
                  </a:solidFill>
                </a:rPr>
                <a:t>	</a:t>
              </a:r>
              <a:r>
                <a:rPr lang="en-GB" sz="2000" dirty="0">
                  <a:solidFill>
                    <a:srgbClr val="A99A66"/>
                  </a:solidFill>
                </a:rPr>
                <a:t>Benefits 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Provide future pilots with well-rounded training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Test the level of trainees’ theoretical knowledge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Check how stress and time limitations affect pilots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Trainees get virtual hands-on training, and, the most complete possible education, in terms of theory and practice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Trainees can supplement their flight training whenever they feel like using the VR simulation on their personal computer (PC) or smartphone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FBDBFF6-AC0B-441B-2517-778799E4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846" y="-344059"/>
            <a:ext cx="13217692" cy="741619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C8381-9E93-6206-3F87-4BB10EE83489}"/>
              </a:ext>
            </a:extLst>
          </p:cNvPr>
          <p:cNvSpPr/>
          <p:nvPr/>
        </p:nvSpPr>
        <p:spPr>
          <a:xfrm rot="16200000">
            <a:off x="99300" y="3297556"/>
            <a:ext cx="292668" cy="132960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118442B-746C-C8A3-7DEC-C190F0F58475}"/>
              </a:ext>
            </a:extLst>
          </p:cNvPr>
          <p:cNvSpPr/>
          <p:nvPr/>
        </p:nvSpPr>
        <p:spPr>
          <a:xfrm rot="5400000">
            <a:off x="11849380" y="3234942"/>
            <a:ext cx="292674" cy="132964"/>
          </a:xfrm>
          <a:prstGeom prst="triangle">
            <a:avLst/>
          </a:prstGeom>
          <a:solidFill>
            <a:srgbClr val="A99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A5938-D60C-21B0-80D7-4E8D33EE4425}"/>
              </a:ext>
            </a:extLst>
          </p:cNvPr>
          <p:cNvGrpSpPr/>
          <p:nvPr/>
        </p:nvGrpSpPr>
        <p:grpSpPr>
          <a:xfrm>
            <a:off x="519113" y="569975"/>
            <a:ext cx="11144250" cy="5389021"/>
            <a:chOff x="519113" y="569975"/>
            <a:chExt cx="11144250" cy="53890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C3516A-51E5-76BB-B9F4-3CA6A3FF408E}"/>
                </a:ext>
              </a:extLst>
            </p:cNvPr>
            <p:cNvGrpSpPr/>
            <p:nvPr/>
          </p:nvGrpSpPr>
          <p:grpSpPr>
            <a:xfrm>
              <a:off x="519113" y="569975"/>
              <a:ext cx="11144250" cy="5389021"/>
              <a:chOff x="2140688" y="565212"/>
              <a:chExt cx="7910624" cy="5389021"/>
            </a:xfrm>
          </p:grpSpPr>
          <p:sp>
            <p:nvSpPr>
              <p:cNvPr id="4" name="Rectangle: Diagonal Corners Snipped 3">
                <a:extLst>
                  <a:ext uri="{FF2B5EF4-FFF2-40B4-BE49-F238E27FC236}">
                    <a16:creationId xmlns:a16="http://schemas.microsoft.com/office/drawing/2014/main" id="{1A98154E-AA16-4496-FFCA-57C076CB09C2}"/>
                  </a:ext>
                </a:extLst>
              </p:cNvPr>
              <p:cNvSpPr/>
              <p:nvPr/>
            </p:nvSpPr>
            <p:spPr>
              <a:xfrm>
                <a:off x="2140688" y="903768"/>
                <a:ext cx="7910624" cy="5050465"/>
              </a:xfrm>
              <a:prstGeom prst="snip2DiagRect">
                <a:avLst/>
              </a:prstGeom>
              <a:gradFill flip="none" rotWithShape="1">
                <a:gsLst>
                  <a:gs pos="100000">
                    <a:schemeClr val="tx1">
                      <a:alpha val="71000"/>
                    </a:schemeClr>
                  </a:gs>
                  <a:gs pos="0">
                    <a:srgbClr val="131F24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065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1B9E1B7F-13BB-738A-D8BA-FD4475CDDBC0}"/>
                  </a:ext>
                </a:extLst>
              </p:cNvPr>
              <p:cNvSpPr/>
              <p:nvPr/>
            </p:nvSpPr>
            <p:spPr>
              <a:xfrm>
                <a:off x="7736484" y="5517452"/>
                <a:ext cx="1935125" cy="212652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13BE130B-DB54-82F9-CE88-BEFBAFE1DD7D}"/>
                  </a:ext>
                </a:extLst>
              </p:cNvPr>
              <p:cNvSpPr/>
              <p:nvPr/>
            </p:nvSpPr>
            <p:spPr>
              <a:xfrm>
                <a:off x="2439654" y="565212"/>
                <a:ext cx="2005481" cy="325619"/>
              </a:xfrm>
              <a:prstGeom prst="snip1Rect">
                <a:avLst>
                  <a:gd name="adj" fmla="val 50000"/>
                </a:avLst>
              </a:prstGeom>
              <a:solidFill>
                <a:srgbClr val="50656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DCF4D-FDE3-5325-B162-EA5AA65C870D}"/>
                  </a:ext>
                </a:extLst>
              </p:cNvPr>
              <p:cNvSpPr txBox="1"/>
              <p:nvPr/>
            </p:nvSpPr>
            <p:spPr>
              <a:xfrm>
                <a:off x="2472672" y="580603"/>
                <a:ext cx="20054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 dirty="0">
                    <a:solidFill>
                      <a:srgbClr val="A99A66"/>
                    </a:solidFill>
                    <a:effectLst>
                      <a:glow rad="63500">
                        <a:srgbClr val="A99A66">
                          <a:alpha val="7000"/>
                        </a:srgbClr>
                      </a:glow>
                    </a:effectLst>
                    <a:latin typeface="Trajan Pro" panose="02020502050506020301" pitchFamily="18" charset="0"/>
                  </a:rPr>
                  <a:t>Innovative APPROACH</a:t>
                </a:r>
                <a:endParaRPr lang="en-A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C988BA-0CB4-C4B8-BCEC-1CB23CB7C448}"/>
                </a:ext>
              </a:extLst>
            </p:cNvPr>
            <p:cNvSpPr txBox="1"/>
            <p:nvPr/>
          </p:nvSpPr>
          <p:spPr>
            <a:xfrm>
              <a:off x="663711" y="1740764"/>
              <a:ext cx="5013189" cy="283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GB" sz="2000" dirty="0">
                  <a:solidFill>
                    <a:srgbClr val="A99A66"/>
                  </a:solidFill>
                </a:rPr>
                <a:t>Problem-Based Learning (PBL) approach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Selection of flight scenarios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Develop the Virtual Reality (VR) Simulator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 </a:t>
              </a:r>
            </a:p>
            <a:p>
              <a:pPr marL="720">
                <a:spcBef>
                  <a:spcPts val="1001"/>
                </a:spcBef>
                <a:buClr>
                  <a:srgbClr val="2E75B6"/>
                </a:buClr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Check with appropriate questionnaires to evaluate </a:t>
              </a: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selected flight scenarios</a:t>
              </a:r>
              <a:endParaRPr lang="en-GB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players’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 </a:t>
              </a: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satisfaction</a:t>
              </a:r>
              <a:endParaRPr lang="en-GB" dirty="0">
                <a:solidFill>
                  <a:prstClr val="white"/>
                </a:solidFill>
                <a:latin typeface="Corbel" panose="020B0503020204020204"/>
              </a:endParaRPr>
            </a:p>
            <a:p>
              <a:pPr marL="286470" indent="-285750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Corbel" panose="020B0503020204020204"/>
                </a:rPr>
                <a:t>the scenarios that </a:t>
              </a: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Cadets seek to be examined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41E2BF-EF47-99C8-D7B8-3FC6C4D14E2E}"/>
                </a:ext>
              </a:extLst>
            </p:cNvPr>
            <p:cNvSpPr txBox="1"/>
            <p:nvPr/>
          </p:nvSpPr>
          <p:spPr>
            <a:xfrm>
              <a:off x="5988285" y="1677238"/>
              <a:ext cx="5675078" cy="3503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" lvl="1" indent="-342900">
                <a:spcBef>
                  <a:spcPts val="1001"/>
                </a:spcBef>
                <a:buClr>
                  <a:srgbClr val="2E75B6"/>
                </a:buClr>
              </a:pPr>
              <a:r>
                <a:rPr lang="en-GB" dirty="0">
                  <a:solidFill>
                    <a:srgbClr val="A99A66"/>
                  </a:solidFill>
                </a:rPr>
                <a:t>	</a:t>
              </a:r>
              <a:r>
                <a:rPr lang="en-GB" sz="2000" dirty="0">
                  <a:solidFill>
                    <a:srgbClr val="A99A66"/>
                  </a:solidFill>
                </a:rPr>
                <a:t>Benefits 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Provide future pilots with well-rounded training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Test the level of trainees’ theoretical knowledge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Check how stress and time limitations affect pilots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Trainees get virtual hands-on training, and, the most complete possible education, in terms of theory and practice</a:t>
              </a:r>
            </a:p>
            <a:p>
              <a:pPr marL="720" lvl="1" indent="-342900" algn="just">
                <a:spcBef>
                  <a:spcPts val="1001"/>
                </a:spcBef>
                <a:buClr>
                  <a:srgbClr val="A99A66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prstClr val="white"/>
                  </a:solidFill>
                  <a:latin typeface="Corbel" panose="020B0503020204020204"/>
                </a:rPr>
                <a:t>Trainees can supplement their flight training whenever they feel like using the VR simulation on their personal computer (PC) or smartphone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0AAF58-6D03-749B-5205-FC75F5CAAD27}"/>
              </a:ext>
            </a:extLst>
          </p:cNvPr>
          <p:cNvGrpSpPr/>
          <p:nvPr/>
        </p:nvGrpSpPr>
        <p:grpSpPr>
          <a:xfrm>
            <a:off x="-12255667" y="585366"/>
            <a:ext cx="11144250" cy="5389021"/>
            <a:chOff x="2140688" y="565212"/>
            <a:chExt cx="7910624" cy="5389021"/>
          </a:xfrm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F5CFC993-7232-1A2F-BE9E-6D43246FDC18}"/>
                </a:ext>
              </a:extLst>
            </p:cNvPr>
            <p:cNvSpPr/>
            <p:nvPr/>
          </p:nvSpPr>
          <p:spPr>
            <a:xfrm>
              <a:off x="2140688" y="903768"/>
              <a:ext cx="7910624" cy="5050465"/>
            </a:xfrm>
            <a:prstGeom prst="snip2DiagRect">
              <a:avLst/>
            </a:prstGeom>
            <a:gradFill flip="none" rotWithShape="1">
              <a:gsLst>
                <a:gs pos="100000">
                  <a:schemeClr val="tx1">
                    <a:alpha val="71000"/>
                  </a:schemeClr>
                </a:gs>
                <a:gs pos="0">
                  <a:srgbClr val="131F24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5065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414CA25F-26C6-F8BA-44C9-5DF31AE6BA35}"/>
                </a:ext>
              </a:extLst>
            </p:cNvPr>
            <p:cNvSpPr/>
            <p:nvPr/>
          </p:nvSpPr>
          <p:spPr>
            <a:xfrm>
              <a:off x="7736484" y="5517452"/>
              <a:ext cx="1935125" cy="212652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8942316D-C83E-40E8-4414-1D8D1A0CEBC2}"/>
                </a:ext>
              </a:extLst>
            </p:cNvPr>
            <p:cNvSpPr/>
            <p:nvPr/>
          </p:nvSpPr>
          <p:spPr>
            <a:xfrm>
              <a:off x="2439654" y="565212"/>
              <a:ext cx="2005481" cy="325619"/>
            </a:xfrm>
            <a:prstGeom prst="snip1Rect">
              <a:avLst>
                <a:gd name="adj" fmla="val 50000"/>
              </a:avLst>
            </a:prstGeom>
            <a:solidFill>
              <a:srgbClr val="50656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70F0E7-2332-98F5-B3B3-BFBE235BD7FE}"/>
                </a:ext>
              </a:extLst>
            </p:cNvPr>
            <p:cNvSpPr txBox="1"/>
            <p:nvPr/>
          </p:nvSpPr>
          <p:spPr>
            <a:xfrm>
              <a:off x="2401679" y="565213"/>
              <a:ext cx="20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A99A66"/>
                  </a:solidFill>
                  <a:effectLst>
                    <a:glow rad="63500">
                      <a:srgbClr val="A99A66">
                        <a:alpha val="7000"/>
                      </a:srgbClr>
                    </a:glow>
                  </a:effectLst>
                  <a:latin typeface="Trajan Pro" panose="02020502050506020301" pitchFamily="18" charset="0"/>
                </a:rPr>
                <a:t>Traditional Training</a:t>
              </a:r>
              <a:endPara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05394AB-EE6A-29A0-B65D-313702F05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28908"/>
              </p:ext>
            </p:extLst>
          </p:nvPr>
        </p:nvGraphicFramePr>
        <p:xfrm>
          <a:off x="-11740275" y="1647425"/>
          <a:ext cx="10247114" cy="373802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32521">
                  <a:extLst>
                    <a:ext uri="{9D8B030D-6E8A-4147-A177-3AD203B41FA5}">
                      <a16:colId xmlns:a16="http://schemas.microsoft.com/office/drawing/2014/main" val="3382071710"/>
                    </a:ext>
                  </a:extLst>
                </a:gridCol>
                <a:gridCol w="3232521">
                  <a:extLst>
                    <a:ext uri="{9D8B030D-6E8A-4147-A177-3AD203B41FA5}">
                      <a16:colId xmlns:a16="http://schemas.microsoft.com/office/drawing/2014/main" val="3978026024"/>
                    </a:ext>
                  </a:extLst>
                </a:gridCol>
                <a:gridCol w="3782072">
                  <a:extLst>
                    <a:ext uri="{9D8B030D-6E8A-4147-A177-3AD203B41FA5}">
                      <a16:colId xmlns:a16="http://schemas.microsoft.com/office/drawing/2014/main" val="2266325037"/>
                    </a:ext>
                  </a:extLst>
                </a:gridCol>
              </a:tblGrid>
              <a:tr h="431401">
                <a:tc>
                  <a:txBody>
                    <a:bodyPr/>
                    <a:lstStyle/>
                    <a:p>
                      <a:r>
                        <a:rPr lang="en-GB" dirty="0"/>
                        <a:t>Training Approach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Benefit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Limitation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91427"/>
                  </a:ext>
                </a:extLst>
              </a:tr>
              <a:tr h="95735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Theoretical aeronautical background, documentaries, or educational film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By role-playing with a flight emergency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Cannot prepare pilots to deal with complex situations in limited time while being under stress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5893"/>
                  </a:ext>
                </a:extLst>
              </a:tr>
              <a:tr h="1160544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Discussion on safety regulations before or after a real or simulated flight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Discussion and analysis of applied issues takes place and theory is combined with practice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No access to specially developed educational materials that will help them understand the reason (Aeronautics) behind the actions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9513"/>
                  </a:ext>
                </a:extLst>
              </a:tr>
              <a:tr h="11605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 of tested scenarios with limited risk of the future pilots involved during real or simulated flight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Trainees feel emergency situations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Train pilots in dangerous situations to show them how to deal with mid-air crises instructor must be presented</a:t>
                      </a:r>
                    </a:p>
                  </a:txBody>
                  <a:tcPr>
                    <a:lnL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1347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C11CA89-7D69-B148-ADAB-F41849BE3123}"/>
              </a:ext>
            </a:extLst>
          </p:cNvPr>
          <p:cNvSpPr txBox="1"/>
          <p:nvPr/>
        </p:nvSpPr>
        <p:spPr>
          <a:xfrm>
            <a:off x="-11834493" y="1115354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99A66"/>
                </a:solidFill>
              </a:rPr>
              <a:t>Providing theoretical knowledge in class (Aeronautics) &amp; hands-on training</a:t>
            </a:r>
          </a:p>
        </p:txBody>
      </p:sp>
    </p:spTree>
    <p:extLst>
      <p:ext uri="{BB962C8B-B14F-4D97-AF65-F5344CB8AC3E}">
        <p14:creationId xmlns:p14="http://schemas.microsoft.com/office/powerpoint/2010/main" val="403377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</TotalTime>
  <Words>2466</Words>
  <Application>Microsoft Office PowerPoint</Application>
  <PresentationFormat>Widescreen</PresentationFormat>
  <Paragraphs>241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 Light</vt:lpstr>
      <vt:lpstr>Trajan Pro</vt:lpstr>
      <vt:lpstr>Corbel</vt:lpstr>
      <vt:lpstr>Calibri</vt:lpstr>
      <vt:lpstr>Arial</vt:lpstr>
      <vt:lpstr>Wingdings 2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Urrutia</dc:creator>
  <cp:lastModifiedBy>Dimitris</cp:lastModifiedBy>
  <cp:revision>52</cp:revision>
  <dcterms:created xsi:type="dcterms:W3CDTF">2023-08-16T03:00:51Z</dcterms:created>
  <dcterms:modified xsi:type="dcterms:W3CDTF">2024-05-29T11:12:35Z</dcterms:modified>
</cp:coreProperties>
</file>